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Lst>
  <p:notesMasterIdLst>
    <p:notesMasterId r:id="rId27"/>
  </p:notesMasterIdLst>
  <p:handoutMasterIdLst>
    <p:handoutMasterId r:id="rId28"/>
  </p:handoutMasterIdLst>
  <p:sldIdLst>
    <p:sldId id="257" r:id="rId2"/>
    <p:sldId id="258" r:id="rId3"/>
    <p:sldId id="324" r:id="rId4"/>
    <p:sldId id="260" r:id="rId5"/>
    <p:sldId id="261" r:id="rId6"/>
    <p:sldId id="262" r:id="rId7"/>
    <p:sldId id="337" r:id="rId8"/>
    <p:sldId id="292" r:id="rId9"/>
    <p:sldId id="334" r:id="rId10"/>
    <p:sldId id="321" r:id="rId11"/>
    <p:sldId id="323" r:id="rId12"/>
    <p:sldId id="335" r:id="rId13"/>
    <p:sldId id="325" r:id="rId14"/>
    <p:sldId id="326" r:id="rId15"/>
    <p:sldId id="327" r:id="rId16"/>
    <p:sldId id="328" r:id="rId17"/>
    <p:sldId id="330" r:id="rId18"/>
    <p:sldId id="329" r:id="rId19"/>
    <p:sldId id="331" r:id="rId20"/>
    <p:sldId id="332" r:id="rId21"/>
    <p:sldId id="333" r:id="rId22"/>
    <p:sldId id="319" r:id="rId23"/>
    <p:sldId id="320" r:id="rId24"/>
    <p:sldId id="322" r:id="rId25"/>
    <p:sldId id="291"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377" autoAdjust="0"/>
  </p:normalViewPr>
  <p:slideViewPr>
    <p:cSldViewPr>
      <p:cViewPr varScale="1">
        <p:scale>
          <a:sx n="89" d="100"/>
          <a:sy n="89" d="100"/>
        </p:scale>
        <p:origin x="-270" y="-108"/>
      </p:cViewPr>
      <p:guideLst>
        <p:guide orient="horz" pos="2160"/>
        <p:guide pos="2880"/>
      </p:guideLst>
    </p:cSldViewPr>
  </p:slideViewPr>
  <p:outlineViewPr>
    <p:cViewPr>
      <p:scale>
        <a:sx n="33" d="100"/>
        <a:sy n="33" d="100"/>
      </p:scale>
      <p:origin x="0" y="783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37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37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37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926C71F-4B99-4160-B85E-88FA4D9D8C8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59963A9-33F6-4C5A-ADA3-260CD4F8155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787AE1-D77A-454E-A4AC-25B933A116A0}" type="slidenum">
              <a:rPr lang="en-US"/>
              <a:pPr/>
              <a:t>2</a:t>
            </a:fld>
            <a:endParaRPr lang="en-US"/>
          </a:p>
        </p:txBody>
      </p:sp>
      <p:sp>
        <p:nvSpPr>
          <p:cNvPr id="133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a:t>Pictures are of former Gang Members that are apart of the Victory Outreach church</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7133BD0-2748-4A0B-B413-6F9EE9846A49}" type="slidenum">
              <a:rPr lang="en-US"/>
              <a:pPr/>
              <a:t>11</a:t>
            </a:fld>
            <a:endParaRPr lang="en-US"/>
          </a:p>
        </p:txBody>
      </p:sp>
      <p:sp>
        <p:nvSpPr>
          <p:cNvPr id="177154" name="Slide Image Placeholder 1"/>
          <p:cNvSpPr>
            <a:spLocks noGrp="1" noRot="1" noChangeAspect="1" noTextEdit="1"/>
          </p:cNvSpPr>
          <p:nvPr>
            <p:ph type="sldImg"/>
          </p:nvPr>
        </p:nvSpPr>
        <p:spPr>
          <a:ln/>
        </p:spPr>
      </p:sp>
      <p:sp>
        <p:nvSpPr>
          <p:cNvPr id="177155"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D6D73F1F-A5D6-4A1F-9673-F5E4BD0AA713}" type="slidenum">
              <a:rPr lang="en-US" sz="1200">
                <a:latin typeface="Calibri" pitchFamily="34" charset="0"/>
                <a:cs typeface="Arial" charset="0"/>
              </a:rPr>
              <a:pPr algn="r" eaLnBrk="1" hangingPunct="1"/>
              <a:t>11</a:t>
            </a:fld>
            <a:endParaRPr lang="en-US" sz="1200">
              <a:latin typeface="Calibri" pitchFamily="34"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3B4BF1B-A4DC-414E-9C5F-D86E13A09CD0}" type="slidenum">
              <a:rPr lang="en-US"/>
              <a:pPr/>
              <a:t>12</a:t>
            </a:fld>
            <a:endParaRPr lang="en-US"/>
          </a:p>
        </p:txBody>
      </p:sp>
      <p:sp>
        <p:nvSpPr>
          <p:cNvPr id="205826" name="Slide Image Placeholder 1"/>
          <p:cNvSpPr>
            <a:spLocks noGrp="1" noRot="1" noChangeAspect="1" noTextEdit="1"/>
          </p:cNvSpPr>
          <p:nvPr>
            <p:ph type="sldImg"/>
          </p:nvPr>
        </p:nvSpPr>
        <p:spPr>
          <a:ln/>
        </p:spPr>
      </p:sp>
      <p:sp>
        <p:nvSpPr>
          <p:cNvPr id="205827"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C912D91F-4249-4201-BB2D-5DA6E4FFE3A6}" type="slidenum">
              <a:rPr lang="en-US" sz="1200">
                <a:latin typeface="Calibri" pitchFamily="34" charset="0"/>
                <a:cs typeface="Arial" charset="0"/>
              </a:rPr>
              <a:pPr algn="r" eaLnBrk="1" hangingPunct="1"/>
              <a:t>12</a:t>
            </a:fld>
            <a:endParaRPr lang="en-US" sz="1200">
              <a:latin typeface="Calibri" pitchFamily="34"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BB45406-F28B-4927-930C-25831BFF362E}" type="slidenum">
              <a:rPr lang="en-US"/>
              <a:pPr/>
              <a:t>13</a:t>
            </a:fld>
            <a:endParaRPr lang="en-US"/>
          </a:p>
        </p:txBody>
      </p:sp>
      <p:sp>
        <p:nvSpPr>
          <p:cNvPr id="187394" name="Slide Image Placeholder 1"/>
          <p:cNvSpPr>
            <a:spLocks noGrp="1" noRot="1" noChangeAspect="1" noTextEdit="1"/>
          </p:cNvSpPr>
          <p:nvPr>
            <p:ph type="sldImg"/>
          </p:nvPr>
        </p:nvSpPr>
        <p:spPr>
          <a:ln/>
        </p:spPr>
      </p:sp>
      <p:sp>
        <p:nvSpPr>
          <p:cNvPr id="187395"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6C9D5420-64F1-41F2-B696-25A5F436511C}" type="slidenum">
              <a:rPr lang="en-US" sz="1200">
                <a:latin typeface="Calibri" pitchFamily="34" charset="0"/>
                <a:cs typeface="Arial" charset="0"/>
              </a:rPr>
              <a:pPr algn="r" eaLnBrk="1" hangingPunct="1"/>
              <a:t>13</a:t>
            </a:fld>
            <a:endParaRPr lang="en-US" sz="1200">
              <a:latin typeface="Calibri" pitchFamily="34"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0B77C0A-D59E-4B5B-A22A-B23F23D98715}" type="slidenum">
              <a:rPr lang="en-US"/>
              <a:pPr/>
              <a:t>14</a:t>
            </a:fld>
            <a:endParaRPr lang="en-US"/>
          </a:p>
        </p:txBody>
      </p:sp>
      <p:sp>
        <p:nvSpPr>
          <p:cNvPr id="189442" name="Slide Image Placeholder 1"/>
          <p:cNvSpPr>
            <a:spLocks noGrp="1" noRot="1" noChangeAspect="1" noTextEdit="1"/>
          </p:cNvSpPr>
          <p:nvPr>
            <p:ph type="sldImg"/>
          </p:nvPr>
        </p:nvSpPr>
        <p:spPr>
          <a:ln/>
        </p:spPr>
      </p:sp>
      <p:sp>
        <p:nvSpPr>
          <p:cNvPr id="189443"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1B09157F-C17D-40C2-8599-9A7333A3ECDC}" type="slidenum">
              <a:rPr lang="en-US" sz="1200">
                <a:latin typeface="Calibri" pitchFamily="34" charset="0"/>
                <a:cs typeface="Arial" charset="0"/>
              </a:rPr>
              <a:pPr algn="r" eaLnBrk="1" hangingPunct="1"/>
              <a:t>14</a:t>
            </a:fld>
            <a:endParaRPr lang="en-US" sz="1200">
              <a:latin typeface="Calibri" pitchFamily="34"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F243E5A-65D5-41C4-8A8B-B51777DAC9D7}" type="slidenum">
              <a:rPr lang="en-US"/>
              <a:pPr/>
              <a:t>17</a:t>
            </a:fld>
            <a:endParaRPr lang="en-US"/>
          </a:p>
        </p:txBody>
      </p:sp>
      <p:sp>
        <p:nvSpPr>
          <p:cNvPr id="195586" name="Slide Image Placeholder 1"/>
          <p:cNvSpPr>
            <a:spLocks noGrp="1" noRot="1" noChangeAspect="1" noTextEdit="1"/>
          </p:cNvSpPr>
          <p:nvPr>
            <p:ph type="sldImg"/>
          </p:nvPr>
        </p:nvSpPr>
        <p:spPr>
          <a:ln/>
        </p:spPr>
      </p:sp>
      <p:sp>
        <p:nvSpPr>
          <p:cNvPr id="195587"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3699DB95-D64C-4840-BF77-3E6209656372}" type="slidenum">
              <a:rPr lang="en-US" sz="1200">
                <a:latin typeface="Calibri" pitchFamily="34" charset="0"/>
                <a:cs typeface="Arial" charset="0"/>
              </a:rPr>
              <a:pPr algn="r" eaLnBrk="1" hangingPunct="1"/>
              <a:t>17</a:t>
            </a:fld>
            <a:endParaRPr lang="en-US" sz="1200">
              <a:latin typeface="Calibri" pitchFamily="34"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88034BA-77F8-427B-843E-C80770C02605}" type="slidenum">
              <a:rPr lang="en-US"/>
              <a:pPr/>
              <a:t>18</a:t>
            </a:fld>
            <a:endParaRPr lang="en-US"/>
          </a:p>
        </p:txBody>
      </p:sp>
      <p:sp>
        <p:nvSpPr>
          <p:cNvPr id="193538" name="Slide Image Placeholder 1"/>
          <p:cNvSpPr>
            <a:spLocks noGrp="1" noRot="1" noChangeAspect="1" noTextEdit="1"/>
          </p:cNvSpPr>
          <p:nvPr>
            <p:ph type="sldImg"/>
          </p:nvPr>
        </p:nvSpPr>
        <p:spPr>
          <a:ln/>
        </p:spPr>
      </p:sp>
      <p:sp>
        <p:nvSpPr>
          <p:cNvPr id="193539"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35DB890C-8D1D-4972-9DA3-26F288C3CBEE}" type="slidenum">
              <a:rPr lang="en-US" sz="1200">
                <a:latin typeface="Calibri" pitchFamily="34" charset="0"/>
                <a:cs typeface="Arial" charset="0"/>
              </a:rPr>
              <a:pPr algn="r" eaLnBrk="1" hangingPunct="1"/>
              <a:t>18</a:t>
            </a:fld>
            <a:endParaRPr lang="en-US" sz="1200">
              <a:latin typeface="Calibri" pitchFamily="34"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D5B2D89-58EA-4D7C-9B1D-68C0F934F1D2}" type="slidenum">
              <a:rPr lang="en-US"/>
              <a:pPr/>
              <a:t>19</a:t>
            </a:fld>
            <a:endParaRPr lang="en-US"/>
          </a:p>
        </p:txBody>
      </p:sp>
      <p:sp>
        <p:nvSpPr>
          <p:cNvPr id="197634" name="Slide Image Placeholder 1"/>
          <p:cNvSpPr>
            <a:spLocks noGrp="1" noRot="1" noChangeAspect="1" noTextEdit="1"/>
          </p:cNvSpPr>
          <p:nvPr>
            <p:ph type="sldImg"/>
          </p:nvPr>
        </p:nvSpPr>
        <p:spPr>
          <a:ln/>
        </p:spPr>
      </p:sp>
      <p:sp>
        <p:nvSpPr>
          <p:cNvPr id="197635"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050E2884-2D6F-4784-A7F2-A3A4528F016A}" type="slidenum">
              <a:rPr lang="en-US" sz="1200">
                <a:latin typeface="Calibri" pitchFamily="34" charset="0"/>
                <a:cs typeface="Arial" charset="0"/>
              </a:rPr>
              <a:pPr algn="r" eaLnBrk="1" hangingPunct="1"/>
              <a:t>19</a:t>
            </a:fld>
            <a:endParaRPr lang="en-US" sz="1200">
              <a:latin typeface="Calibri" pitchFamily="34"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8E58D7E-4334-4A22-A65F-B29C082B0E11}" type="slidenum">
              <a:rPr lang="en-US"/>
              <a:pPr/>
              <a:t>20</a:t>
            </a:fld>
            <a:endParaRPr lang="en-US"/>
          </a:p>
        </p:txBody>
      </p:sp>
      <p:sp>
        <p:nvSpPr>
          <p:cNvPr id="199682" name="Slide Image Placeholder 1"/>
          <p:cNvSpPr>
            <a:spLocks noGrp="1" noRot="1" noChangeAspect="1" noTextEdit="1"/>
          </p:cNvSpPr>
          <p:nvPr>
            <p:ph type="sldImg"/>
          </p:nvPr>
        </p:nvSpPr>
        <p:spPr>
          <a:ln/>
        </p:spPr>
      </p:sp>
      <p:sp>
        <p:nvSpPr>
          <p:cNvPr id="199683"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DE472CCA-7435-42B3-B099-8F8CB79D7511}" type="slidenum">
              <a:rPr lang="en-US" sz="1200">
                <a:latin typeface="Calibri" pitchFamily="34" charset="0"/>
                <a:cs typeface="Arial" charset="0"/>
              </a:rPr>
              <a:pPr algn="r" eaLnBrk="1" hangingPunct="1"/>
              <a:t>20</a:t>
            </a:fld>
            <a:endParaRPr lang="en-US" sz="1200">
              <a:latin typeface="Calibri" pitchFamily="34"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FBB8D89-302A-4FEA-A49A-4955F97C6B74}" type="slidenum">
              <a:rPr lang="en-US"/>
              <a:pPr/>
              <a:t>21</a:t>
            </a:fld>
            <a:endParaRPr lang="en-US"/>
          </a:p>
        </p:txBody>
      </p:sp>
      <p:sp>
        <p:nvSpPr>
          <p:cNvPr id="201730" name="Slide Image Placeholder 1"/>
          <p:cNvSpPr>
            <a:spLocks noGrp="1" noRot="1" noChangeAspect="1" noTextEdit="1"/>
          </p:cNvSpPr>
          <p:nvPr>
            <p:ph type="sldImg"/>
          </p:nvPr>
        </p:nvSpPr>
        <p:spPr>
          <a:ln/>
        </p:spPr>
      </p:sp>
      <p:sp>
        <p:nvSpPr>
          <p:cNvPr id="201731"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4D8A69D0-D9B9-4ED3-BA8D-B4B49586C0A6}" type="slidenum">
              <a:rPr lang="en-US" sz="1200">
                <a:latin typeface="Calibri" pitchFamily="34" charset="0"/>
                <a:cs typeface="Arial" charset="0"/>
              </a:rPr>
              <a:pPr algn="r" eaLnBrk="1" hangingPunct="1"/>
              <a:t>21</a:t>
            </a:fld>
            <a:endParaRPr lang="en-US" sz="1200">
              <a:latin typeface="Calibri" pitchFamily="34"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16B5D56-E56D-4742-946E-0F93EE21F121}" type="slidenum">
              <a:rPr lang="en-US"/>
              <a:pPr/>
              <a:t>22</a:t>
            </a:fld>
            <a:endParaRPr lang="en-US"/>
          </a:p>
        </p:txBody>
      </p:sp>
      <p:sp>
        <p:nvSpPr>
          <p:cNvPr id="168962" name="Slide Image Placeholder 1"/>
          <p:cNvSpPr>
            <a:spLocks noGrp="1" noRot="1" noChangeAspect="1" noTextEdit="1"/>
          </p:cNvSpPr>
          <p:nvPr>
            <p:ph type="sldImg"/>
          </p:nvPr>
        </p:nvSpPr>
        <p:spPr>
          <a:ln/>
        </p:spPr>
      </p:sp>
      <p:sp>
        <p:nvSpPr>
          <p:cNvPr id="168963"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7E6F8051-9414-492D-B7F7-E40FAE7F3E0A}" type="slidenum">
              <a:rPr lang="en-US" sz="1200">
                <a:latin typeface="Calibri" pitchFamily="34" charset="0"/>
                <a:cs typeface="Arial" charset="0"/>
              </a:rPr>
              <a:pPr algn="r" eaLnBrk="1" hangingPunct="1"/>
              <a:t>22</a:t>
            </a:fld>
            <a:endParaRPr lang="en-US" sz="1200">
              <a:latin typeface="Calibri" pitchFamily="34"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C4EFAB-7055-4247-97D0-56ED807D8669}" type="slidenum">
              <a:rPr lang="en-US"/>
              <a:pPr/>
              <a:t>3</a:t>
            </a:fld>
            <a:endParaRPr lang="en-US"/>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a:xfrm>
            <a:off x="685800" y="4343400"/>
            <a:ext cx="5486400" cy="4114800"/>
          </a:xfrm>
        </p:spPr>
        <p:txBody>
          <a:bodyPr/>
          <a:lstStyle/>
          <a:p>
            <a:r>
              <a:rPr lang="en-US"/>
              <a:t>Pictures are of former Gang Members that are apart of the Victory Outreach church</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AE6D503-DF40-4804-B726-535F477147E7}" type="slidenum">
              <a:rPr lang="en-US"/>
              <a:pPr/>
              <a:t>23</a:t>
            </a:fld>
            <a:endParaRPr lang="en-US"/>
          </a:p>
        </p:txBody>
      </p:sp>
      <p:sp>
        <p:nvSpPr>
          <p:cNvPr id="171010" name="Slide Image Placeholder 1"/>
          <p:cNvSpPr>
            <a:spLocks noGrp="1" noRot="1" noChangeAspect="1" noTextEdit="1"/>
          </p:cNvSpPr>
          <p:nvPr>
            <p:ph type="sldImg"/>
          </p:nvPr>
        </p:nvSpPr>
        <p:spPr>
          <a:ln/>
        </p:spPr>
      </p:sp>
      <p:sp>
        <p:nvSpPr>
          <p:cNvPr id="171011"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D6755D5C-D7EB-4755-A9D8-FE7D4DE50330}" type="slidenum">
              <a:rPr lang="en-US" sz="1200">
                <a:latin typeface="Calibri" pitchFamily="34" charset="0"/>
                <a:cs typeface="Arial" charset="0"/>
              </a:rPr>
              <a:pPr algn="r" eaLnBrk="1" hangingPunct="1"/>
              <a:t>23</a:t>
            </a:fld>
            <a:endParaRPr lang="en-US" sz="1200">
              <a:latin typeface="Calibri" pitchFamily="34"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0815FED-602A-43E5-965F-A6F0137EEECB}" type="slidenum">
              <a:rPr lang="en-US"/>
              <a:pPr/>
              <a:t>24</a:t>
            </a:fld>
            <a:endParaRPr lang="en-US"/>
          </a:p>
        </p:txBody>
      </p:sp>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B37CA314-1F71-4D4E-A89B-1F608CDB19A4}" type="slidenum">
              <a:rPr lang="en-US" sz="1200">
                <a:latin typeface="Calibri" pitchFamily="34" charset="0"/>
                <a:cs typeface="Arial" charset="0"/>
              </a:rPr>
              <a:pPr algn="r" eaLnBrk="1" hangingPunct="1"/>
              <a:t>24</a:t>
            </a:fld>
            <a:endParaRPr lang="en-US" sz="1200">
              <a:latin typeface="Calibri" pitchFamily="34"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BE80CA-D5E9-4E7D-A19B-3B57BAC870CD}" type="slidenum">
              <a:rPr lang="en-US"/>
              <a:pPr/>
              <a:t>4</a:t>
            </a:fld>
            <a:endParaRPr lang="en-US"/>
          </a:p>
        </p:txBody>
      </p:sp>
      <p:sp>
        <p:nvSpPr>
          <p:cNvPr id="163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638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pPr algn="l" eaLnBrk="1" hangingPunct="1"/>
            <a:endParaRPr lang="en-US" sz="1200" b="1" u="sng" dirty="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B9EDE6-393C-46FD-8605-4A508376A528}" type="slidenum">
              <a:rPr lang="en-US"/>
              <a:pPr/>
              <a:t>5</a:t>
            </a:fld>
            <a:endParaRPr lang="en-US"/>
          </a:p>
        </p:txBody>
      </p:sp>
      <p:sp>
        <p:nvSpPr>
          <p:cNvPr id="184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843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lIns="89730" tIns="44865" rIns="89730" bIns="44865"/>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US" dirty="0"/>
          </a:p>
        </p:txBody>
      </p:sp>
      <p:sp>
        <p:nvSpPr>
          <p:cNvPr id="4" name="Slide Number Placeholder 3"/>
          <p:cNvSpPr>
            <a:spLocks noGrp="1"/>
          </p:cNvSpPr>
          <p:nvPr>
            <p:ph type="sldNum" sz="quarter" idx="10"/>
          </p:nvPr>
        </p:nvSpPr>
        <p:spPr/>
        <p:txBody>
          <a:bodyPr/>
          <a:lstStyle/>
          <a:p>
            <a:fld id="{E59963A9-33F6-4C5A-ADA3-260CD4F81551}"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1FF4322-25B0-4F97-BD3B-0938FE54D9AA}" type="slidenum">
              <a:rPr lang="en-US"/>
              <a:pPr/>
              <a:t>7</a:t>
            </a:fld>
            <a:endParaRPr lang="en-US"/>
          </a:p>
        </p:txBody>
      </p:sp>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dirty="0"/>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BD16EFCE-46A0-4D83-9D4D-464E8BFCA54A}" type="slidenum">
              <a:rPr lang="en-US" sz="1200">
                <a:latin typeface="Calibri" pitchFamily="34" charset="0"/>
                <a:cs typeface="Arial" charset="0"/>
              </a:rPr>
              <a:pPr algn="r" eaLnBrk="1" hangingPunct="1"/>
              <a:t>7</a:t>
            </a:fld>
            <a:endParaRPr lang="en-US" sz="1200">
              <a:latin typeface="Calibri" pitchFamily="34"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9963A9-33F6-4C5A-ADA3-260CD4F81551}"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496140F-DE5F-4488-B197-4B7AE1BC54D1}" type="slidenum">
              <a:rPr lang="en-US"/>
              <a:pPr/>
              <a:t>9</a:t>
            </a:fld>
            <a:endParaRPr lang="en-US"/>
          </a:p>
        </p:txBody>
      </p:sp>
      <p:sp>
        <p:nvSpPr>
          <p:cNvPr id="203778" name="Slide Image Placeholder 1"/>
          <p:cNvSpPr>
            <a:spLocks noGrp="1" noRot="1" noChangeAspect="1" noTextEdit="1"/>
          </p:cNvSpPr>
          <p:nvPr>
            <p:ph type="sldImg"/>
          </p:nvPr>
        </p:nvSpPr>
        <p:spPr>
          <a:ln/>
        </p:spPr>
      </p:sp>
      <p:sp>
        <p:nvSpPr>
          <p:cNvPr id="203779"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F43208E0-75E7-4B31-A2CC-03341A7D2A51}" type="slidenum">
              <a:rPr lang="en-US" sz="1200">
                <a:latin typeface="Calibri" pitchFamily="34" charset="0"/>
                <a:cs typeface="Arial" charset="0"/>
              </a:rPr>
              <a:pPr algn="r" eaLnBrk="1" hangingPunct="1"/>
              <a:t>9</a:t>
            </a:fld>
            <a:endParaRPr lang="en-US" sz="1200">
              <a:latin typeface="Calibri" pitchFamily="34"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FC4163A-E92B-47D0-9D52-A0238F1BA45A}" type="slidenum">
              <a:rPr lang="en-US"/>
              <a:pPr/>
              <a:t>10</a:t>
            </a:fld>
            <a:endParaRPr lang="en-US"/>
          </a:p>
        </p:txBody>
      </p:sp>
      <p:sp>
        <p:nvSpPr>
          <p:cNvPr id="173058" name="Slide Image Placeholder 1"/>
          <p:cNvSpPr>
            <a:spLocks noGrp="1" noRot="1" noChangeAspect="1" noTextEdit="1"/>
          </p:cNvSpPr>
          <p:nvPr>
            <p:ph type="sldImg"/>
          </p:nvPr>
        </p:nvSpPr>
        <p:spPr>
          <a:ln/>
        </p:spPr>
      </p:sp>
      <p:sp>
        <p:nvSpPr>
          <p:cNvPr id="173059" name="Notes Placeholder 2"/>
          <p:cNvSpPr>
            <a:spLocks noGrp="1"/>
          </p:cNvSpPr>
          <p:nvPr>
            <p:ph type="body" idx="1"/>
          </p:nvPr>
        </p:nvSpPr>
        <p:spPr>
          <a:xfrm>
            <a:off x="685800" y="4343400"/>
            <a:ext cx="5486400" cy="4114800"/>
          </a:xfrm>
        </p:spPr>
        <p:txBody>
          <a:bodyPr lIns="91435" tIns="45718" rIns="91435" bIns="45718"/>
          <a:lstStyle/>
          <a:p>
            <a:pPr>
              <a:spcBef>
                <a:spcPct val="0"/>
              </a:spcBef>
            </a:pPr>
            <a:endParaRPr lang="en-US"/>
          </a:p>
        </p:txBody>
      </p:sp>
      <p:sp>
        <p:nvSpPr>
          <p:cNvPr id="61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eaLnBrk="1" hangingPunct="1"/>
            <a:fld id="{7E27FA76-08A1-42C4-B64A-521B2CF1A990}" type="slidenum">
              <a:rPr lang="en-US" sz="1200">
                <a:latin typeface="Calibri" pitchFamily="34" charset="0"/>
                <a:cs typeface="Arial" charset="0"/>
              </a:rPr>
              <a:pPr algn="r" eaLnBrk="1" hangingPunct="1"/>
              <a:t>10</a:t>
            </a:fld>
            <a:endParaRPr lang="en-US" sz="1200">
              <a:latin typeface="Calibri" pitchFamily="34"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27BD38-8F1E-491F-AD91-D672FB0B802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62FEA59-DA76-4FAB-B335-3BDF14D000E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A2D1A2-5B8E-4D6C-B7DE-1E452BE61B6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half" idx="1"/>
          </p:nvPr>
        </p:nvSpPr>
        <p:spPr>
          <a:xfrm>
            <a:off x="685800" y="19812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41148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58F6BF69-31B9-4D25-929C-8B2AEC218BC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5E7B30C-1854-459D-98BE-3015CE942AD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E372A0-6D20-4BC4-8A0D-D9286D27F27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405312E-CC63-4996-8DD4-7B6EF9E03C6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576DFD3-17AC-4367-9110-9F6A8B6770F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20495B5-80F6-4F4A-BAD7-C3CB86EBC65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69BB419-0103-4968-A35F-F14EA6A0843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9143CE4-E11F-4B24-A535-39F6408648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7538180-E6D3-4DC4-8994-230C9F11CDA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704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704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8704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8704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82A7C69-791E-43E6-8C5B-02E7849A0FC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a:defRPr>
      </a:lvl2pPr>
      <a:lvl3pPr algn="ctr" rtl="0" fontAlgn="base">
        <a:spcBef>
          <a:spcPct val="0"/>
        </a:spcBef>
        <a:spcAft>
          <a:spcPct val="0"/>
        </a:spcAft>
        <a:defRPr sz="4400">
          <a:solidFill>
            <a:schemeClr val="tx2"/>
          </a:solidFill>
          <a:latin typeface="Times"/>
        </a:defRPr>
      </a:lvl3pPr>
      <a:lvl4pPr algn="ctr" rtl="0" fontAlgn="base">
        <a:spcBef>
          <a:spcPct val="0"/>
        </a:spcBef>
        <a:spcAft>
          <a:spcPct val="0"/>
        </a:spcAft>
        <a:defRPr sz="4400">
          <a:solidFill>
            <a:schemeClr val="tx2"/>
          </a:solidFill>
          <a:latin typeface="Times"/>
        </a:defRPr>
      </a:lvl4pPr>
      <a:lvl5pPr algn="ctr" rtl="0" fontAlgn="base">
        <a:spcBef>
          <a:spcPct val="0"/>
        </a:spcBef>
        <a:spcAft>
          <a:spcPct val="0"/>
        </a:spcAft>
        <a:defRPr sz="4400">
          <a:solidFill>
            <a:schemeClr val="tx2"/>
          </a:solidFill>
          <a:latin typeface="Times"/>
        </a:defRPr>
      </a:lvl5pPr>
      <a:lvl6pPr marL="457200" algn="ctr" rtl="0" fontAlgn="base">
        <a:spcBef>
          <a:spcPct val="0"/>
        </a:spcBef>
        <a:spcAft>
          <a:spcPct val="0"/>
        </a:spcAft>
        <a:defRPr sz="4400">
          <a:solidFill>
            <a:schemeClr val="tx2"/>
          </a:solidFill>
          <a:latin typeface="Times"/>
        </a:defRPr>
      </a:lvl6pPr>
      <a:lvl7pPr marL="914400" algn="ctr" rtl="0" fontAlgn="base">
        <a:spcBef>
          <a:spcPct val="0"/>
        </a:spcBef>
        <a:spcAft>
          <a:spcPct val="0"/>
        </a:spcAft>
        <a:defRPr sz="4400">
          <a:solidFill>
            <a:schemeClr val="tx2"/>
          </a:solidFill>
          <a:latin typeface="Times"/>
        </a:defRPr>
      </a:lvl7pPr>
      <a:lvl8pPr marL="1371600" algn="ctr" rtl="0" fontAlgn="base">
        <a:spcBef>
          <a:spcPct val="0"/>
        </a:spcBef>
        <a:spcAft>
          <a:spcPct val="0"/>
        </a:spcAft>
        <a:defRPr sz="4400">
          <a:solidFill>
            <a:schemeClr val="tx2"/>
          </a:solidFill>
          <a:latin typeface="Times"/>
        </a:defRPr>
      </a:lvl8pPr>
      <a:lvl9pPr marL="1828800" algn="ctr" rtl="0" fontAlgn="base">
        <a:spcBef>
          <a:spcPct val="0"/>
        </a:spcBef>
        <a:spcAft>
          <a:spcPct val="0"/>
        </a:spcAft>
        <a:defRPr sz="4400">
          <a:solidFill>
            <a:schemeClr val="tx2"/>
          </a:solidFill>
          <a:latin typeface="Times"/>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11.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12.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13.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14.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18.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19.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21.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22.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23.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 Id="rId9" Type="http://schemas.openxmlformats.org/officeDocument/2006/relationships/image" Target="../media/image5.jpeg"/></Relationships>
</file>

<file path=ppt/slides/_rels/slide24.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25.xml.rels><?xml version="1.0" encoding="UTF-8" standalone="yes"?>
<Relationships xmlns="http://schemas.openxmlformats.org/package/2006/relationships"><Relationship Id="rId2" Type="http://schemas.openxmlformats.org/officeDocument/2006/relationships/hyperlink" Target="http://mayor.lacity.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609600"/>
            <a:ext cx="7772400" cy="1905000"/>
          </a:xfrm>
        </p:spPr>
        <p:txBody>
          <a:bodyPr/>
          <a:lstStyle/>
          <a:p>
            <a:r>
              <a:rPr lang="en-US" sz="4800" b="1" dirty="0">
                <a:solidFill>
                  <a:schemeClr val="tx1"/>
                </a:solidFill>
              </a:rPr>
              <a:t>National Forum On Youth Violence Prevention</a:t>
            </a:r>
          </a:p>
        </p:txBody>
      </p:sp>
      <p:sp>
        <p:nvSpPr>
          <p:cNvPr id="3075" name="Rectangle 3"/>
          <p:cNvSpPr>
            <a:spLocks noGrp="1" noChangeArrowheads="1"/>
          </p:cNvSpPr>
          <p:nvPr>
            <p:ph type="subTitle" idx="1"/>
          </p:nvPr>
        </p:nvSpPr>
        <p:spPr>
          <a:xfrm>
            <a:off x="1371600" y="3200400"/>
            <a:ext cx="6400800" cy="2438400"/>
          </a:xfrm>
        </p:spPr>
        <p:txBody>
          <a:bodyPr/>
          <a:lstStyle/>
          <a:p>
            <a:r>
              <a:rPr lang="en-US"/>
              <a:t>The Los Angeles Mayor’s Office of Gang Reduction and Youth Development</a:t>
            </a:r>
          </a:p>
          <a:p>
            <a:endParaRPr lang="en-US"/>
          </a:p>
          <a:p>
            <a:r>
              <a:rPr lang="en-US" sz="2000"/>
              <a:t>Guillermo Cespedes, MSW - Deputy Mayor</a:t>
            </a:r>
          </a:p>
          <a:p>
            <a:endParaRPr lang="en-US"/>
          </a:p>
        </p:txBody>
      </p:sp>
      <p:sp>
        <p:nvSpPr>
          <p:cNvPr id="3076" name="Rectangle 4"/>
          <p:cNvSpPr>
            <a:spLocks noChangeArrowheads="1"/>
          </p:cNvSpPr>
          <p:nvPr/>
        </p:nvSpPr>
        <p:spPr bwMode="auto">
          <a:xfrm>
            <a:off x="3429000" y="2303463"/>
            <a:ext cx="184150" cy="762000"/>
          </a:xfrm>
          <a:prstGeom prst="rect">
            <a:avLst/>
          </a:prstGeom>
          <a:noFill/>
          <a:ln w="9525">
            <a:noFill/>
            <a:miter lim="800000"/>
            <a:headEnd/>
            <a:tailEnd/>
          </a:ln>
          <a:effectLst/>
        </p:spPr>
        <p:txBody>
          <a:bodyPr wrap="none">
            <a:spAutoFit/>
          </a:bodyPr>
          <a:lstStyle/>
          <a:p>
            <a:pPr algn="ctr" eaLnBrk="1" hangingPunct="1"/>
            <a:endParaRPr lang="en-US" sz="4400">
              <a:solidFill>
                <a:schemeClr val="tx2"/>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4" name="Title 16"/>
          <p:cNvSpPr>
            <a:spLocks noGrp="1"/>
          </p:cNvSpPr>
          <p:nvPr>
            <p:ph type="title" idx="4294967295"/>
          </p:nvPr>
        </p:nvSpPr>
        <p:spPr>
          <a:xfrm>
            <a:off x="457200" y="228600"/>
            <a:ext cx="8229600" cy="685800"/>
          </a:xfrm>
        </p:spPr>
        <p:txBody>
          <a:bodyPr/>
          <a:lstStyle/>
          <a:p>
            <a:pPr algn="r"/>
            <a:r>
              <a:rPr lang="en-US" sz="2800" dirty="0"/>
              <a:t>Now: Primary Prevention</a:t>
            </a:r>
          </a:p>
        </p:txBody>
      </p:sp>
      <p:sp>
        <p:nvSpPr>
          <p:cNvPr id="172035" name="Rectangle 3"/>
          <p:cNvSpPr>
            <a:spLocks noChangeArrowheads="1"/>
          </p:cNvSpPr>
          <p:nvPr/>
        </p:nvSpPr>
        <p:spPr bwMode="auto">
          <a:xfrm>
            <a:off x="2819400" y="1066800"/>
            <a:ext cx="5791200" cy="5486400"/>
          </a:xfrm>
          <a:prstGeom prst="rect">
            <a:avLst/>
          </a:prstGeom>
          <a:noFill/>
          <a:ln w="9525">
            <a:solidFill>
              <a:srgbClr val="CCFFCC"/>
            </a:solidFill>
            <a:miter lim="800000"/>
            <a:headEnd/>
            <a:tailEnd/>
          </a:ln>
          <a:effectLst/>
        </p:spPr>
        <p:txBody>
          <a:bodyPr wrap="none" anchor="ctr"/>
          <a:lstStyle/>
          <a:p>
            <a:endParaRPr lang="en-US"/>
          </a:p>
        </p:txBody>
      </p:sp>
      <p:sp>
        <p:nvSpPr>
          <p:cNvPr id="172036" name="Rectangle 4">
            <a:hlinkClick r:id="rId3" action="ppaction://hlinksldjump"/>
          </p:cNvPr>
          <p:cNvSpPr>
            <a:spLocks noChangeArrowheads="1"/>
          </p:cNvSpPr>
          <p:nvPr/>
        </p:nvSpPr>
        <p:spPr bwMode="auto">
          <a:xfrm>
            <a:off x="457200" y="1066800"/>
            <a:ext cx="2133600" cy="685800"/>
          </a:xfrm>
          <a:prstGeom prst="rect">
            <a:avLst/>
          </a:prstGeom>
          <a:solidFill>
            <a:srgbClr val="CCFFCC"/>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72037"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72038"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72039"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72040" name="Rectangle 8">
            <a:hlinkClick r:id="rId7" action="ppaction://hlinksldjump"/>
          </p:cNvPr>
          <p:cNvSpPr>
            <a:spLocks noChangeArrowheads="1"/>
          </p:cNvSpPr>
          <p:nvPr/>
        </p:nvSpPr>
        <p:spPr bwMode="auto">
          <a:xfrm>
            <a:off x="457200" y="3810000"/>
            <a:ext cx="2133600" cy="685800"/>
          </a:xfrm>
          <a:prstGeom prst="rect">
            <a:avLst/>
          </a:prstGeom>
          <a:solidFill>
            <a:srgbClr val="FF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72041"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72042"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72043"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172045" name="Rectangle 13"/>
          <p:cNvSpPr>
            <a:spLocks noChangeArrowheads="1"/>
          </p:cNvSpPr>
          <p:nvPr/>
        </p:nvSpPr>
        <p:spPr bwMode="auto">
          <a:xfrm>
            <a:off x="2590800" y="1066800"/>
            <a:ext cx="228600" cy="685800"/>
          </a:xfrm>
          <a:prstGeom prst="rect">
            <a:avLst/>
          </a:prstGeom>
          <a:solidFill>
            <a:srgbClr val="CCFFCC"/>
          </a:solidFill>
          <a:ln w="9525">
            <a:noFill/>
            <a:miter lim="800000"/>
            <a:headEnd/>
            <a:tailEnd/>
          </a:ln>
          <a:effectLst/>
        </p:spPr>
        <p:txBody>
          <a:bodyPr wrap="none" anchor="ctr"/>
          <a:lstStyle/>
          <a:p>
            <a:endParaRPr lang="en-US"/>
          </a:p>
        </p:txBody>
      </p:sp>
      <p:sp>
        <p:nvSpPr>
          <p:cNvPr id="172046" name="Rectangle 14"/>
          <p:cNvSpPr>
            <a:spLocks noChangeArrowheads="1"/>
          </p:cNvSpPr>
          <p:nvPr/>
        </p:nvSpPr>
        <p:spPr bwMode="auto">
          <a:xfrm>
            <a:off x="2971800" y="1066800"/>
            <a:ext cx="5638800" cy="5568950"/>
          </a:xfrm>
          <a:prstGeom prst="rect">
            <a:avLst/>
          </a:prstGeom>
          <a:noFill/>
          <a:ln w="9525">
            <a:noFill/>
            <a:miter lim="800000"/>
            <a:headEnd/>
            <a:tailEnd/>
          </a:ln>
          <a:effectLst/>
        </p:spPr>
        <p:txBody>
          <a:bodyPr>
            <a:spAutoFit/>
          </a:bodyPr>
          <a:lstStyle/>
          <a:p>
            <a:pPr>
              <a:buFont typeface="Wingdings" pitchFamily="2" charset="2"/>
              <a:buChar char="Ø"/>
            </a:pPr>
            <a:r>
              <a:rPr lang="en-US" dirty="0"/>
              <a:t>Gun Buy Back</a:t>
            </a:r>
          </a:p>
          <a:p>
            <a:r>
              <a:rPr lang="en-US" dirty="0"/>
              <a:t>Public Awareness Campaign</a:t>
            </a:r>
          </a:p>
          <a:p>
            <a:r>
              <a:rPr lang="en-US" dirty="0"/>
              <a:t>2009- (1,696 firearms)</a:t>
            </a:r>
          </a:p>
          <a:p>
            <a:r>
              <a:rPr lang="en-US" dirty="0"/>
              <a:t>2010- (2,511 firearms)</a:t>
            </a:r>
          </a:p>
          <a:p>
            <a:r>
              <a:rPr lang="en-US" dirty="0"/>
              <a:t>2011- 2,060 firearms)</a:t>
            </a:r>
          </a:p>
          <a:p>
            <a:pPr>
              <a:buFont typeface="Wingdings" pitchFamily="2" charset="2"/>
              <a:buChar char="Ø"/>
            </a:pPr>
            <a:r>
              <a:rPr lang="en-US" dirty="0"/>
              <a:t>GRYD Cabinet</a:t>
            </a:r>
          </a:p>
          <a:p>
            <a:r>
              <a:rPr lang="en-US" dirty="0"/>
              <a:t>City/County Wide Action Body</a:t>
            </a:r>
          </a:p>
          <a:p>
            <a:r>
              <a:rPr lang="en-US" dirty="0"/>
              <a:t>Family Life Cycle</a:t>
            </a:r>
          </a:p>
          <a:p>
            <a:pPr>
              <a:buFont typeface="Wingdings" pitchFamily="2" charset="2"/>
              <a:buChar char="Ø"/>
            </a:pPr>
            <a:r>
              <a:rPr lang="en-US" dirty="0"/>
              <a:t>Community Action Teams (CAT)</a:t>
            </a:r>
          </a:p>
          <a:p>
            <a:r>
              <a:rPr lang="en-US" dirty="0"/>
              <a:t>GRYD Zone Level Action Body</a:t>
            </a:r>
          </a:p>
          <a:p>
            <a:r>
              <a:rPr lang="en-US" dirty="0"/>
              <a:t>Family Life Cycle Projects</a:t>
            </a:r>
          </a:p>
          <a:p>
            <a:pPr>
              <a:buFont typeface="Wingdings" pitchFamily="2" charset="2"/>
              <a:buChar char="Ø"/>
            </a:pPr>
            <a:r>
              <a:rPr lang="en-US" dirty="0"/>
              <a:t>Community Education Campaign</a:t>
            </a:r>
          </a:p>
          <a:p>
            <a:r>
              <a:rPr lang="en-US" dirty="0"/>
              <a:t>Public Awareness Campaign</a:t>
            </a:r>
          </a:p>
          <a:p>
            <a:r>
              <a:rPr lang="en-US" dirty="0"/>
              <a:t>School Based</a:t>
            </a:r>
          </a:p>
          <a:p>
            <a:endParaRPr lang="en-US" dirty="0"/>
          </a:p>
        </p:txBody>
      </p:sp>
      <p:sp>
        <p:nvSpPr>
          <p:cNvPr id="14" name="Text Placeholder 13"/>
          <p:cNvSpPr>
            <a:spLocks noGrp="1"/>
          </p:cNvSpPr>
          <p:nvPr>
            <p:ph type="body" idx="4294967295"/>
          </p:nvPr>
        </p:nvSpPr>
        <p:spPr>
          <a:xfrm>
            <a:off x="6705600" y="1066800"/>
            <a:ext cx="2438400" cy="3581400"/>
          </a:xfrm>
        </p:spPr>
        <p:txBody>
          <a:bodyPr/>
          <a:lstStyle/>
          <a:p>
            <a:pPr>
              <a:buNone/>
            </a:pPr>
            <a:r>
              <a:rPr lang="en-US" sz="600" dirty="0" smtClean="0">
                <a:solidFill>
                  <a:schemeClr val="bg1"/>
                </a:solidFill>
              </a:rPr>
              <a:t>Primary Prevention</a:t>
            </a:r>
          </a:p>
          <a:p>
            <a:pPr lvl="1">
              <a:buNone/>
            </a:pPr>
            <a:r>
              <a:rPr lang="en-US" sz="600" dirty="0" smtClean="0">
                <a:solidFill>
                  <a:schemeClr val="bg1"/>
                </a:solidFill>
              </a:rPr>
              <a:t>Gun Buy Back</a:t>
            </a:r>
          </a:p>
          <a:p>
            <a:pPr lvl="1">
              <a:buNone/>
            </a:pPr>
            <a:r>
              <a:rPr lang="en-US" sz="600" dirty="0" smtClean="0">
                <a:solidFill>
                  <a:schemeClr val="bg1"/>
                </a:solidFill>
              </a:rPr>
              <a:t>Public Awareness Campaign</a:t>
            </a:r>
          </a:p>
          <a:p>
            <a:pPr lvl="1">
              <a:buNone/>
            </a:pPr>
            <a:r>
              <a:rPr lang="en-US" sz="600" dirty="0" smtClean="0">
                <a:solidFill>
                  <a:schemeClr val="bg1"/>
                </a:solidFill>
              </a:rPr>
              <a:t>2009- (1,696 firearms)</a:t>
            </a:r>
          </a:p>
          <a:p>
            <a:pPr lvl="1">
              <a:buNone/>
            </a:pPr>
            <a:r>
              <a:rPr lang="en-US" sz="600" dirty="0" smtClean="0">
                <a:solidFill>
                  <a:schemeClr val="bg1"/>
                </a:solidFill>
              </a:rPr>
              <a:t>2010- (2,511 firearms)</a:t>
            </a:r>
          </a:p>
          <a:p>
            <a:pPr lvl="1">
              <a:buNone/>
            </a:pPr>
            <a:r>
              <a:rPr lang="en-US" sz="600" dirty="0" smtClean="0">
                <a:solidFill>
                  <a:schemeClr val="bg1"/>
                </a:solidFill>
              </a:rPr>
              <a:t>2011- 2,060 firearms)</a:t>
            </a:r>
          </a:p>
          <a:p>
            <a:pPr lvl="1">
              <a:buNone/>
            </a:pPr>
            <a:r>
              <a:rPr lang="en-US" sz="600" dirty="0" smtClean="0">
                <a:solidFill>
                  <a:schemeClr val="bg1"/>
                </a:solidFill>
              </a:rPr>
              <a:t>GRYD Cabinet</a:t>
            </a:r>
          </a:p>
          <a:p>
            <a:pPr lvl="1">
              <a:buNone/>
            </a:pPr>
            <a:r>
              <a:rPr lang="en-US" sz="600" dirty="0" smtClean="0">
                <a:solidFill>
                  <a:schemeClr val="bg1"/>
                </a:solidFill>
              </a:rPr>
              <a:t>City/County Wide Action Body</a:t>
            </a:r>
          </a:p>
          <a:p>
            <a:pPr lvl="1">
              <a:buNone/>
            </a:pPr>
            <a:r>
              <a:rPr lang="en-US" sz="600" dirty="0" smtClean="0">
                <a:solidFill>
                  <a:schemeClr val="bg1"/>
                </a:solidFill>
              </a:rPr>
              <a:t>Family Life Cycle</a:t>
            </a:r>
          </a:p>
          <a:p>
            <a:pPr lvl="1">
              <a:buNone/>
            </a:pPr>
            <a:r>
              <a:rPr lang="en-US" sz="600" dirty="0" smtClean="0">
                <a:solidFill>
                  <a:schemeClr val="bg1"/>
                </a:solidFill>
              </a:rPr>
              <a:t>Community Action Teams (CAT)</a:t>
            </a:r>
          </a:p>
          <a:p>
            <a:pPr lvl="1">
              <a:buNone/>
            </a:pPr>
            <a:r>
              <a:rPr lang="en-US" sz="600" dirty="0" smtClean="0">
                <a:solidFill>
                  <a:schemeClr val="bg1"/>
                </a:solidFill>
              </a:rPr>
              <a:t>GRYD Zone Level Action Body</a:t>
            </a:r>
          </a:p>
          <a:p>
            <a:pPr lvl="1">
              <a:buNone/>
            </a:pPr>
            <a:r>
              <a:rPr lang="en-US" sz="600" dirty="0" smtClean="0">
                <a:solidFill>
                  <a:schemeClr val="bg1"/>
                </a:solidFill>
              </a:rPr>
              <a:t>Family Life Cycle Projects</a:t>
            </a:r>
          </a:p>
          <a:p>
            <a:pPr lvl="1">
              <a:buNone/>
            </a:pPr>
            <a:r>
              <a:rPr lang="en-US" sz="600" dirty="0" smtClean="0">
                <a:solidFill>
                  <a:schemeClr val="bg1"/>
                </a:solidFill>
              </a:rPr>
              <a:t>Community Education Campaign</a:t>
            </a:r>
          </a:p>
          <a:p>
            <a:pPr lvl="1">
              <a:buNone/>
            </a:pPr>
            <a:r>
              <a:rPr lang="en-US" sz="600" dirty="0" smtClean="0">
                <a:solidFill>
                  <a:schemeClr val="bg1"/>
                </a:solidFill>
              </a:rPr>
              <a:t>Public Awareness Campaign</a:t>
            </a:r>
          </a:p>
          <a:p>
            <a:pPr lvl="1">
              <a:buNone/>
            </a:pPr>
            <a:r>
              <a:rPr lang="en-US" sz="600" dirty="0" smtClean="0">
                <a:solidFill>
                  <a:schemeClr val="bg1"/>
                </a:solidFill>
              </a:rPr>
              <a:t>School Based</a:t>
            </a:r>
          </a:p>
          <a:p>
            <a:pPr>
              <a:buNone/>
            </a:pPr>
            <a:r>
              <a:rPr lang="en-US" sz="600" dirty="0" smtClean="0">
                <a:solidFill>
                  <a:schemeClr val="bg1"/>
                </a:solidFill>
              </a:rPr>
              <a:t>Secondary Prevention</a:t>
            </a:r>
          </a:p>
          <a:p>
            <a:pPr>
              <a:buNone/>
            </a:pPr>
            <a:r>
              <a:rPr lang="en-US" sz="600" dirty="0" smtClean="0">
                <a:solidFill>
                  <a:schemeClr val="bg1"/>
                </a:solidFill>
              </a:rPr>
              <a:t>Intervention Violence Interruption</a:t>
            </a:r>
          </a:p>
          <a:p>
            <a:pPr>
              <a:buNone/>
            </a:pPr>
            <a:r>
              <a:rPr lang="en-US" sz="600" dirty="0" smtClean="0">
                <a:solidFill>
                  <a:schemeClr val="bg1"/>
                </a:solidFill>
              </a:rPr>
              <a:t>Intervention Case Management</a:t>
            </a:r>
          </a:p>
          <a:p>
            <a:pPr>
              <a:buNone/>
            </a:pPr>
            <a:r>
              <a:rPr lang="en-US" sz="600" dirty="0" smtClean="0">
                <a:solidFill>
                  <a:schemeClr val="bg1"/>
                </a:solidFill>
              </a:rPr>
              <a:t>Community Engagement</a:t>
            </a:r>
          </a:p>
          <a:p>
            <a:pPr>
              <a:buNone/>
            </a:pPr>
            <a:r>
              <a:rPr lang="en-US" sz="600" dirty="0" smtClean="0">
                <a:solidFill>
                  <a:schemeClr val="bg1"/>
                </a:solidFill>
              </a:rPr>
              <a:t>Suppression</a:t>
            </a:r>
          </a:p>
          <a:p>
            <a:pPr>
              <a:buNone/>
            </a:pPr>
            <a:r>
              <a:rPr lang="en-US" sz="600" dirty="0" smtClean="0">
                <a:solidFill>
                  <a:schemeClr val="bg1"/>
                </a:solidFill>
              </a:rPr>
              <a:t>Summer Night Lights</a:t>
            </a:r>
          </a:p>
          <a:p>
            <a:pPr>
              <a:buNone/>
            </a:pPr>
            <a:r>
              <a:rPr lang="en-US" sz="600" dirty="0" smtClean="0">
                <a:solidFill>
                  <a:schemeClr val="bg1"/>
                </a:solidFill>
              </a:rPr>
              <a:t>Evaluation</a:t>
            </a:r>
          </a:p>
          <a:p>
            <a:endParaRPr lang="en-US" sz="600"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Title 16"/>
          <p:cNvSpPr>
            <a:spLocks noGrp="1"/>
          </p:cNvSpPr>
          <p:nvPr>
            <p:ph type="title" idx="4294967295"/>
          </p:nvPr>
        </p:nvSpPr>
        <p:spPr>
          <a:xfrm>
            <a:off x="457200" y="228600"/>
            <a:ext cx="8229600" cy="685800"/>
          </a:xfrm>
        </p:spPr>
        <p:txBody>
          <a:bodyPr/>
          <a:lstStyle/>
          <a:p>
            <a:pPr algn="r"/>
            <a:r>
              <a:rPr lang="en-US" sz="2800" dirty="0"/>
              <a:t>Now: Secondary Prevention</a:t>
            </a:r>
          </a:p>
        </p:txBody>
      </p:sp>
      <p:sp>
        <p:nvSpPr>
          <p:cNvPr id="176131" name="Rectangle 3"/>
          <p:cNvSpPr>
            <a:spLocks noChangeArrowheads="1"/>
          </p:cNvSpPr>
          <p:nvPr/>
        </p:nvSpPr>
        <p:spPr bwMode="auto">
          <a:xfrm>
            <a:off x="2819400" y="1066800"/>
            <a:ext cx="5791200" cy="5486400"/>
          </a:xfrm>
          <a:prstGeom prst="rect">
            <a:avLst/>
          </a:prstGeom>
          <a:noFill/>
          <a:ln w="9525">
            <a:solidFill>
              <a:srgbClr val="FF9900"/>
            </a:solidFill>
            <a:miter lim="800000"/>
            <a:headEnd/>
            <a:tailEnd/>
          </a:ln>
          <a:effectLst/>
        </p:spPr>
        <p:txBody>
          <a:bodyPr wrap="none" anchor="ctr"/>
          <a:lstStyle/>
          <a:p>
            <a:endParaRPr lang="en-US"/>
          </a:p>
        </p:txBody>
      </p:sp>
      <p:sp>
        <p:nvSpPr>
          <p:cNvPr id="176132" name="Rectangle 4">
            <a:hlinkClick r:id="rId3" action="ppaction://hlinksldjump"/>
          </p:cNvPr>
          <p:cNvSpPr>
            <a:spLocks noChangeArrowheads="1"/>
          </p:cNvSpPr>
          <p:nvPr/>
        </p:nvSpPr>
        <p:spPr bwMode="auto">
          <a:xfrm>
            <a:off x="457200" y="1066800"/>
            <a:ext cx="2133600" cy="685800"/>
          </a:xfrm>
          <a:prstGeom prst="rect">
            <a:avLst/>
          </a:prstGeom>
          <a:solidFill>
            <a:srgbClr val="CCFFCC"/>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76133"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76134"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76135"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76136" name="Rectangle 8">
            <a:hlinkClick r:id="rId7" action="ppaction://hlinksldjump"/>
          </p:cNvPr>
          <p:cNvSpPr>
            <a:spLocks noChangeArrowheads="1"/>
          </p:cNvSpPr>
          <p:nvPr/>
        </p:nvSpPr>
        <p:spPr bwMode="auto">
          <a:xfrm>
            <a:off x="457200" y="3810000"/>
            <a:ext cx="2133600" cy="685800"/>
          </a:xfrm>
          <a:prstGeom prst="rect">
            <a:avLst/>
          </a:prstGeom>
          <a:solidFill>
            <a:srgbClr val="FF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76137"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76138"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76139"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176140" name="Rectangle 12"/>
          <p:cNvSpPr>
            <a:spLocks noChangeArrowheads="1"/>
          </p:cNvSpPr>
          <p:nvPr/>
        </p:nvSpPr>
        <p:spPr bwMode="auto">
          <a:xfrm>
            <a:off x="2590800" y="1752600"/>
            <a:ext cx="228600" cy="685800"/>
          </a:xfrm>
          <a:prstGeom prst="rect">
            <a:avLst/>
          </a:prstGeom>
          <a:solidFill>
            <a:srgbClr val="FF9900"/>
          </a:solidFill>
          <a:ln w="9525">
            <a:noFill/>
            <a:miter lim="800000"/>
            <a:headEnd/>
            <a:tailEnd/>
          </a:ln>
          <a:effectLst/>
        </p:spPr>
        <p:txBody>
          <a:bodyPr wrap="none" anchor="ctr"/>
          <a:lstStyle/>
          <a:p>
            <a:endParaRPr lang="en-US"/>
          </a:p>
        </p:txBody>
      </p:sp>
      <p:sp>
        <p:nvSpPr>
          <p:cNvPr id="176141" name="Text Box 13"/>
          <p:cNvSpPr txBox="1">
            <a:spLocks noChangeArrowheads="1"/>
          </p:cNvSpPr>
          <p:nvPr/>
        </p:nvSpPr>
        <p:spPr bwMode="auto">
          <a:xfrm>
            <a:off x="2765425" y="1058863"/>
            <a:ext cx="5845175" cy="4838700"/>
          </a:xfrm>
          <a:prstGeom prst="rect">
            <a:avLst/>
          </a:prstGeom>
          <a:noFill/>
          <a:ln w="9525">
            <a:noFill/>
            <a:miter lim="800000"/>
            <a:headEnd/>
            <a:tailEnd/>
          </a:ln>
          <a:effectLst/>
        </p:spPr>
        <p:txBody>
          <a:bodyPr>
            <a:spAutoFit/>
          </a:bodyPr>
          <a:lstStyle/>
          <a:p>
            <a:pPr>
              <a:spcBef>
                <a:spcPct val="50000"/>
              </a:spcBef>
            </a:pPr>
            <a:r>
              <a:rPr lang="en-US" dirty="0"/>
              <a:t>GRYD Model of Practice:</a:t>
            </a:r>
          </a:p>
          <a:p>
            <a:pPr>
              <a:spcBef>
                <a:spcPct val="50000"/>
              </a:spcBef>
              <a:buFont typeface="Wingdings" pitchFamily="2" charset="2"/>
              <a:buChar char="Ø"/>
            </a:pPr>
            <a:r>
              <a:rPr lang="en-US" dirty="0"/>
              <a:t>Focus on ages 10-15</a:t>
            </a:r>
          </a:p>
          <a:p>
            <a:pPr>
              <a:spcBef>
                <a:spcPct val="50000"/>
              </a:spcBef>
              <a:buFont typeface="Wingdings" pitchFamily="2" charset="2"/>
              <a:buChar char="Ø"/>
            </a:pPr>
            <a:r>
              <a:rPr lang="en-US" dirty="0"/>
              <a:t>Family, peer and individual risk factors (YSET)</a:t>
            </a:r>
          </a:p>
          <a:p>
            <a:pPr>
              <a:spcBef>
                <a:spcPct val="50000"/>
              </a:spcBef>
              <a:buFont typeface="Wingdings" pitchFamily="2" charset="2"/>
              <a:buChar char="Ø"/>
            </a:pPr>
            <a:r>
              <a:rPr lang="en-US" dirty="0"/>
              <a:t>The conceptual framework of the GRYD Model is anchored in two interrelated strategies:</a:t>
            </a:r>
          </a:p>
          <a:p>
            <a:r>
              <a:rPr lang="en-US" dirty="0"/>
              <a:t>	The Vertical Strategy</a:t>
            </a:r>
          </a:p>
          <a:p>
            <a:pPr lvl="1"/>
            <a:r>
              <a:rPr lang="en-US" dirty="0"/>
              <a:t>	The Horizontal Strategy</a:t>
            </a:r>
          </a:p>
          <a:p>
            <a:pPr lvl="1">
              <a:buFont typeface="Wingdings" pitchFamily="2" charset="2"/>
              <a:buChar char="Ø"/>
            </a:pPr>
            <a:r>
              <a:rPr lang="en-US" dirty="0" err="1"/>
              <a:t>Genograms</a:t>
            </a:r>
            <a:endParaRPr lang="en-US" dirty="0"/>
          </a:p>
          <a:p>
            <a:pPr>
              <a:spcBef>
                <a:spcPct val="50000"/>
              </a:spcBef>
            </a:pPr>
            <a:endParaRPr lang="en-US" dirty="0"/>
          </a:p>
        </p:txBody>
      </p:sp>
      <p:sp>
        <p:nvSpPr>
          <p:cNvPr id="14" name="Text Placeholder 13"/>
          <p:cNvSpPr>
            <a:spLocks noGrp="1"/>
          </p:cNvSpPr>
          <p:nvPr>
            <p:ph type="body" idx="4294967295"/>
          </p:nvPr>
        </p:nvSpPr>
        <p:spPr>
          <a:xfrm>
            <a:off x="2895600" y="5638800"/>
            <a:ext cx="5486400" cy="838200"/>
          </a:xfrm>
        </p:spPr>
        <p:txBody>
          <a:bodyPr/>
          <a:lstStyle/>
          <a:p>
            <a:pPr>
              <a:buNone/>
            </a:pPr>
            <a:r>
              <a:rPr lang="en-US" sz="100" dirty="0" smtClean="0">
                <a:solidFill>
                  <a:schemeClr val="bg1"/>
                </a:solidFill>
              </a:rPr>
              <a:t>Primary Prevention</a:t>
            </a:r>
          </a:p>
          <a:p>
            <a:pPr>
              <a:buNone/>
            </a:pPr>
            <a:r>
              <a:rPr lang="en-US" sz="100" dirty="0" smtClean="0">
                <a:solidFill>
                  <a:schemeClr val="bg1"/>
                </a:solidFill>
              </a:rPr>
              <a:t>Secondary Prevention</a:t>
            </a:r>
          </a:p>
          <a:p>
            <a:pPr rtl="0" fontAlgn="base">
              <a:buNone/>
            </a:pPr>
            <a:r>
              <a:rPr lang="en-US" sz="100" dirty="0" smtClean="0">
                <a:solidFill>
                  <a:schemeClr val="bg1"/>
                </a:solidFill>
                <a:latin typeface="+mn-lt"/>
                <a:ea typeface="+mn-ea"/>
                <a:cs typeface="+mn-cs"/>
              </a:rPr>
              <a:t>GRYD Model of Practice:</a:t>
            </a:r>
            <a:endParaRPr lang="en-US" sz="100" dirty="0" smtClean="0">
              <a:solidFill>
                <a:schemeClr val="bg1"/>
              </a:solidFill>
            </a:endParaRPr>
          </a:p>
          <a:p>
            <a:pPr rtl="0" fontAlgn="base">
              <a:buNone/>
            </a:pPr>
            <a:r>
              <a:rPr lang="en-US" sz="100" dirty="0" smtClean="0">
                <a:solidFill>
                  <a:schemeClr val="bg1"/>
                </a:solidFill>
                <a:latin typeface="+mn-lt"/>
                <a:ea typeface="+mn-ea"/>
                <a:cs typeface="+mn-cs"/>
              </a:rPr>
              <a:t>Focus on ages 10-15</a:t>
            </a:r>
            <a:endParaRPr lang="en-US" sz="100" dirty="0" smtClean="0">
              <a:solidFill>
                <a:schemeClr val="bg1"/>
              </a:solidFill>
            </a:endParaRPr>
          </a:p>
          <a:p>
            <a:pPr rtl="0" fontAlgn="base">
              <a:buNone/>
            </a:pPr>
            <a:r>
              <a:rPr lang="en-US" sz="100" dirty="0" smtClean="0">
                <a:solidFill>
                  <a:schemeClr val="bg1"/>
                </a:solidFill>
                <a:latin typeface="+mn-lt"/>
                <a:ea typeface="+mn-ea"/>
                <a:cs typeface="+mn-cs"/>
              </a:rPr>
              <a:t>Family, peer and individual risk factors (YSET)</a:t>
            </a:r>
            <a:endParaRPr lang="en-US" sz="100" dirty="0" smtClean="0">
              <a:solidFill>
                <a:schemeClr val="bg1"/>
              </a:solidFill>
            </a:endParaRPr>
          </a:p>
          <a:p>
            <a:pPr rtl="0" fontAlgn="base">
              <a:buNone/>
            </a:pPr>
            <a:r>
              <a:rPr lang="en-US" sz="100" dirty="0" smtClean="0">
                <a:solidFill>
                  <a:schemeClr val="bg1"/>
                </a:solidFill>
                <a:latin typeface="+mn-lt"/>
                <a:ea typeface="+mn-ea"/>
                <a:cs typeface="+mn-cs"/>
              </a:rPr>
              <a:t>The conceptual framework of the GRYD Model is anchored in two interrelated strategies:</a:t>
            </a:r>
            <a:endParaRPr lang="en-US" sz="100" dirty="0" smtClean="0">
              <a:solidFill>
                <a:schemeClr val="bg1"/>
              </a:solidFill>
            </a:endParaRPr>
          </a:p>
          <a:p>
            <a:pPr rtl="0" fontAlgn="base">
              <a:buNone/>
            </a:pPr>
            <a:r>
              <a:rPr lang="en-US" sz="100" dirty="0" smtClean="0">
                <a:solidFill>
                  <a:schemeClr val="bg1"/>
                </a:solidFill>
                <a:latin typeface="+mn-lt"/>
                <a:ea typeface="+mn-ea"/>
                <a:cs typeface="+mn-cs"/>
              </a:rPr>
              <a:t>	The Vertical Strategy</a:t>
            </a:r>
            <a:endParaRPr lang="en-US" sz="100" dirty="0" smtClean="0">
              <a:solidFill>
                <a:schemeClr val="bg1"/>
              </a:solidFill>
            </a:endParaRPr>
          </a:p>
          <a:p>
            <a:pPr rtl="0" fontAlgn="base">
              <a:buNone/>
            </a:pPr>
            <a:r>
              <a:rPr lang="en-US" sz="100" dirty="0" smtClean="0">
                <a:solidFill>
                  <a:schemeClr val="bg1"/>
                </a:solidFill>
                <a:latin typeface="+mn-lt"/>
                <a:ea typeface="+mn-ea"/>
                <a:cs typeface="+mn-cs"/>
              </a:rPr>
              <a:t>	The Horizontal Strategy</a:t>
            </a:r>
            <a:endParaRPr lang="en-US" sz="100" dirty="0" smtClean="0">
              <a:solidFill>
                <a:schemeClr val="bg1"/>
              </a:solidFill>
            </a:endParaRPr>
          </a:p>
          <a:p>
            <a:pPr>
              <a:buNone/>
            </a:pPr>
            <a:r>
              <a:rPr lang="en-US" sz="100" dirty="0" err="1" smtClean="0">
                <a:solidFill>
                  <a:schemeClr val="bg1"/>
                </a:solidFill>
                <a:latin typeface="+mn-lt"/>
                <a:ea typeface="+mn-ea"/>
                <a:cs typeface="+mn-cs"/>
              </a:rPr>
              <a:t>Genograms</a:t>
            </a:r>
            <a:r>
              <a:rPr lang="en-US" sz="100" dirty="0" err="1" smtClean="0">
                <a:solidFill>
                  <a:schemeClr val="bg1"/>
                </a:solidFill>
              </a:rPr>
              <a:t>Intervention</a:t>
            </a:r>
            <a:r>
              <a:rPr lang="en-US" sz="100" dirty="0" smtClean="0">
                <a:solidFill>
                  <a:schemeClr val="bg1"/>
                </a:solidFill>
              </a:rPr>
              <a:t> Violence Interruption</a:t>
            </a:r>
          </a:p>
          <a:p>
            <a:pPr>
              <a:buNone/>
            </a:pPr>
            <a:r>
              <a:rPr lang="en-US" sz="100" dirty="0" smtClean="0">
                <a:solidFill>
                  <a:schemeClr val="bg1"/>
                </a:solidFill>
              </a:rPr>
              <a:t>Intervention Case Management</a:t>
            </a:r>
          </a:p>
          <a:p>
            <a:pPr>
              <a:buNone/>
            </a:pPr>
            <a:r>
              <a:rPr lang="en-US" sz="100" dirty="0" smtClean="0">
                <a:solidFill>
                  <a:schemeClr val="bg1"/>
                </a:solidFill>
              </a:rPr>
              <a:t>Community Engagement</a:t>
            </a:r>
          </a:p>
          <a:p>
            <a:pPr>
              <a:buNone/>
            </a:pPr>
            <a:r>
              <a:rPr lang="en-US" sz="100" dirty="0" smtClean="0">
                <a:solidFill>
                  <a:schemeClr val="bg1"/>
                </a:solidFill>
              </a:rPr>
              <a:t>Suppression</a:t>
            </a:r>
          </a:p>
          <a:p>
            <a:pPr>
              <a:buNone/>
            </a:pPr>
            <a:r>
              <a:rPr lang="en-US" sz="100" dirty="0" smtClean="0">
                <a:solidFill>
                  <a:schemeClr val="bg1"/>
                </a:solidFill>
              </a:rPr>
              <a:t>Summer Night Lights</a:t>
            </a:r>
          </a:p>
          <a:p>
            <a:pPr>
              <a:buNone/>
            </a:pPr>
            <a:r>
              <a:rPr lang="en-US" sz="100" dirty="0" smtClean="0">
                <a:solidFill>
                  <a:schemeClr val="bg1"/>
                </a:solidFill>
              </a:rPr>
              <a:t>Evaluation</a:t>
            </a:r>
          </a:p>
          <a:p>
            <a:endParaRPr lang="en-US" sz="100"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itle 16"/>
          <p:cNvSpPr>
            <a:spLocks noGrp="1"/>
          </p:cNvSpPr>
          <p:nvPr>
            <p:ph type="title" idx="4294967295"/>
          </p:nvPr>
        </p:nvSpPr>
        <p:spPr>
          <a:xfrm>
            <a:off x="457200" y="228600"/>
            <a:ext cx="8229600" cy="685800"/>
          </a:xfrm>
        </p:spPr>
        <p:txBody>
          <a:bodyPr/>
          <a:lstStyle/>
          <a:p>
            <a:pPr algn="r"/>
            <a:r>
              <a:rPr lang="en-US" sz="2800" dirty="0"/>
              <a:t>Now: Secondary Prevention</a:t>
            </a:r>
          </a:p>
        </p:txBody>
      </p:sp>
      <p:sp>
        <p:nvSpPr>
          <p:cNvPr id="204803" name="Rectangle 3"/>
          <p:cNvSpPr>
            <a:spLocks noChangeArrowheads="1"/>
          </p:cNvSpPr>
          <p:nvPr/>
        </p:nvSpPr>
        <p:spPr bwMode="auto">
          <a:xfrm>
            <a:off x="2819400" y="1066800"/>
            <a:ext cx="5791200" cy="5486400"/>
          </a:xfrm>
          <a:prstGeom prst="rect">
            <a:avLst/>
          </a:prstGeom>
          <a:noFill/>
          <a:ln w="9525">
            <a:solidFill>
              <a:srgbClr val="FF9900"/>
            </a:solidFill>
            <a:miter lim="800000"/>
            <a:headEnd/>
            <a:tailEnd/>
          </a:ln>
          <a:effectLst/>
        </p:spPr>
        <p:txBody>
          <a:bodyPr wrap="none" anchor="ctr"/>
          <a:lstStyle/>
          <a:p>
            <a:endParaRPr lang="en-US"/>
          </a:p>
        </p:txBody>
      </p:sp>
      <p:sp>
        <p:nvSpPr>
          <p:cNvPr id="204804" name="Rectangle 4">
            <a:hlinkClick r:id="rId3" action="ppaction://hlinksldjump"/>
          </p:cNvPr>
          <p:cNvSpPr>
            <a:spLocks noChangeArrowheads="1"/>
          </p:cNvSpPr>
          <p:nvPr/>
        </p:nvSpPr>
        <p:spPr bwMode="auto">
          <a:xfrm>
            <a:off x="457200" y="1066800"/>
            <a:ext cx="2133600" cy="685800"/>
          </a:xfrm>
          <a:prstGeom prst="rect">
            <a:avLst/>
          </a:prstGeom>
          <a:solidFill>
            <a:srgbClr val="CCFFCC"/>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204805"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204806"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204807"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204808" name="Rectangle 8">
            <a:hlinkClick r:id="rId7" action="ppaction://hlinksldjump"/>
          </p:cNvPr>
          <p:cNvSpPr>
            <a:spLocks noChangeArrowheads="1"/>
          </p:cNvSpPr>
          <p:nvPr/>
        </p:nvSpPr>
        <p:spPr bwMode="auto">
          <a:xfrm>
            <a:off x="457200" y="3810000"/>
            <a:ext cx="2133600" cy="685800"/>
          </a:xfrm>
          <a:prstGeom prst="rect">
            <a:avLst/>
          </a:prstGeom>
          <a:solidFill>
            <a:srgbClr val="FF0000"/>
          </a:solidFill>
          <a:ln w="9525">
            <a:noFill/>
            <a:miter lim="800000"/>
            <a:headEnd/>
            <a:tailEnd/>
          </a:ln>
          <a:effectLst/>
        </p:spPr>
        <p:txBody>
          <a:bodyPr wrap="none" anchor="ctr"/>
          <a:lstStyle/>
          <a:p>
            <a:pPr algn="ctr" eaLnBrk="1" hangingPunct="1"/>
            <a:r>
              <a:rPr lang="en-US" sz="1800" dirty="0">
                <a:latin typeface="Arial" charset="0"/>
                <a:cs typeface="Arial" charset="0"/>
              </a:rPr>
              <a:t>Community</a:t>
            </a:r>
          </a:p>
          <a:p>
            <a:pPr algn="ctr" eaLnBrk="1" hangingPunct="1"/>
            <a:r>
              <a:rPr lang="en-US" sz="1800" dirty="0">
                <a:latin typeface="Arial" charset="0"/>
                <a:cs typeface="Arial" charset="0"/>
              </a:rPr>
              <a:t>Engagement</a:t>
            </a:r>
          </a:p>
        </p:txBody>
      </p:sp>
      <p:sp>
        <p:nvSpPr>
          <p:cNvPr id="204809"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204810"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204811"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204812" name="Rectangle 12"/>
          <p:cNvSpPr>
            <a:spLocks noChangeArrowheads="1"/>
          </p:cNvSpPr>
          <p:nvPr/>
        </p:nvSpPr>
        <p:spPr bwMode="auto">
          <a:xfrm>
            <a:off x="2590800" y="1752600"/>
            <a:ext cx="228600" cy="685800"/>
          </a:xfrm>
          <a:prstGeom prst="rect">
            <a:avLst/>
          </a:prstGeom>
          <a:solidFill>
            <a:srgbClr val="FF9900"/>
          </a:solidFill>
          <a:ln w="9525">
            <a:noFill/>
            <a:miter lim="800000"/>
            <a:headEnd/>
            <a:tailEnd/>
          </a:ln>
          <a:effectLst/>
        </p:spPr>
        <p:txBody>
          <a:bodyPr wrap="none" anchor="ctr"/>
          <a:lstStyle/>
          <a:p>
            <a:endParaRPr lang="en-US"/>
          </a:p>
        </p:txBody>
      </p:sp>
      <p:sp>
        <p:nvSpPr>
          <p:cNvPr id="204814" name="Oval 14"/>
          <p:cNvSpPr>
            <a:spLocks noChangeArrowheads="1"/>
          </p:cNvSpPr>
          <p:nvPr/>
        </p:nvSpPr>
        <p:spPr bwMode="auto">
          <a:xfrm>
            <a:off x="5181600" y="1295400"/>
            <a:ext cx="1219200" cy="1066800"/>
          </a:xfrm>
          <a:prstGeom prst="ellipse">
            <a:avLst/>
          </a:prstGeom>
          <a:noFill/>
          <a:ln w="9525">
            <a:solidFill>
              <a:schemeClr val="tx1"/>
            </a:solidFill>
            <a:round/>
            <a:headEnd/>
            <a:tailEnd/>
          </a:ln>
          <a:effectLst/>
        </p:spPr>
        <p:txBody>
          <a:bodyPr wrap="none" anchor="ctr"/>
          <a:lstStyle/>
          <a:p>
            <a:endParaRPr lang="en-US"/>
          </a:p>
        </p:txBody>
      </p:sp>
      <p:sp>
        <p:nvSpPr>
          <p:cNvPr id="204815" name="Oval 15" descr="This slide is titled, “Now: Secondary Prevention.” It offers a flow chart.  At the top are concentric circles: Individual, Family, and Community. This leads to two sections: Horizontal Strategy and Vertical Strategy.  Under Horizontal are two strategies: improve structure and reduce problem behaviors.  Under Vertical are two strategies: increase self-differentiation and multigenerational strengths. Each of these strategies flows into the final section of the flow chart, Decrease Gang Membership.  Along the side of the flow chart are the categories from the previous donut chart: Primary Prevention, Secondary Prevention, Intervention and Case Management, Intervention and Violence Interruption, Community Engagement, and Suppression, as well as two new categories: Summer Night Lights and Evaluation. "/>
          <p:cNvSpPr>
            <a:spLocks noChangeArrowheads="1"/>
          </p:cNvSpPr>
          <p:nvPr/>
        </p:nvSpPr>
        <p:spPr bwMode="auto">
          <a:xfrm>
            <a:off x="4724400" y="1143000"/>
            <a:ext cx="2133600" cy="1600200"/>
          </a:xfrm>
          <a:prstGeom prst="ellipse">
            <a:avLst/>
          </a:prstGeom>
          <a:noFill/>
          <a:ln w="9525">
            <a:solidFill>
              <a:schemeClr val="tx1"/>
            </a:solidFill>
            <a:round/>
            <a:headEnd/>
            <a:tailEnd/>
          </a:ln>
          <a:effectLst/>
        </p:spPr>
        <p:txBody>
          <a:bodyPr wrap="none" anchor="ctr"/>
          <a:lstStyle/>
          <a:p>
            <a:endParaRPr lang="en-US"/>
          </a:p>
        </p:txBody>
      </p:sp>
      <p:sp>
        <p:nvSpPr>
          <p:cNvPr id="204816" name="Oval 16" descr="This slide is titled, “Now: Secondary Prevention.” It offers a flow chart.  At the top are concentric circles: Individual, Family, and Community. This leads to two sections: Horizontal Strategy and Vertical Strategy.  Under Horizontal are two strategies: improve structure and reduce problem behaviors.  Under Vertical are two strategies: increase self-differentiation and multigenerational strengths. Each of these strategies flows into the final section of the flow chart, Decrease Gang Membership.  Along the side of the flow chart are the categories from the previous donut chart: Primary Prevention, Secondary Prevention, Intervention and Case Management, Intervention and Violence Interruption, Community Engagement, and Suppression, as well as two new categories: Summer Night Lights and Evaluation. "/>
          <p:cNvSpPr>
            <a:spLocks noChangeArrowheads="1"/>
          </p:cNvSpPr>
          <p:nvPr/>
        </p:nvSpPr>
        <p:spPr bwMode="auto">
          <a:xfrm>
            <a:off x="4419600" y="1066800"/>
            <a:ext cx="2743200" cy="2133600"/>
          </a:xfrm>
          <a:prstGeom prst="ellipse">
            <a:avLst/>
          </a:prstGeom>
          <a:noFill/>
          <a:ln w="9525">
            <a:solidFill>
              <a:schemeClr val="tx1"/>
            </a:solidFill>
            <a:round/>
            <a:headEnd/>
            <a:tailEnd/>
          </a:ln>
          <a:effectLst/>
        </p:spPr>
        <p:txBody>
          <a:bodyPr wrap="none" anchor="ctr"/>
          <a:lstStyle/>
          <a:p>
            <a:endParaRPr lang="en-US"/>
          </a:p>
        </p:txBody>
      </p:sp>
      <p:sp>
        <p:nvSpPr>
          <p:cNvPr id="204817" name="Text Box 17"/>
          <p:cNvSpPr txBox="1">
            <a:spLocks noChangeArrowheads="1"/>
          </p:cNvSpPr>
          <p:nvPr/>
        </p:nvSpPr>
        <p:spPr bwMode="auto">
          <a:xfrm>
            <a:off x="5181600" y="1600200"/>
            <a:ext cx="1219200" cy="366713"/>
          </a:xfrm>
          <a:prstGeom prst="rect">
            <a:avLst/>
          </a:prstGeom>
          <a:noFill/>
          <a:ln w="9525">
            <a:noFill/>
            <a:miter lim="800000"/>
            <a:headEnd/>
            <a:tailEnd/>
          </a:ln>
          <a:effectLst/>
        </p:spPr>
        <p:txBody>
          <a:bodyPr>
            <a:spAutoFit/>
          </a:bodyPr>
          <a:lstStyle/>
          <a:p>
            <a:pPr algn="ctr">
              <a:spcBef>
                <a:spcPct val="50000"/>
              </a:spcBef>
            </a:pPr>
            <a:r>
              <a:rPr lang="en-US" sz="1800" dirty="0"/>
              <a:t>Individual</a:t>
            </a:r>
          </a:p>
        </p:txBody>
      </p:sp>
      <p:sp>
        <p:nvSpPr>
          <p:cNvPr id="204818" name="Text Box 18"/>
          <p:cNvSpPr txBox="1">
            <a:spLocks noChangeArrowheads="1"/>
          </p:cNvSpPr>
          <p:nvPr/>
        </p:nvSpPr>
        <p:spPr bwMode="auto">
          <a:xfrm>
            <a:off x="5257800" y="2362200"/>
            <a:ext cx="1143000" cy="366713"/>
          </a:xfrm>
          <a:prstGeom prst="rect">
            <a:avLst/>
          </a:prstGeom>
          <a:noFill/>
          <a:ln w="9525">
            <a:noFill/>
            <a:miter lim="800000"/>
            <a:headEnd/>
            <a:tailEnd/>
          </a:ln>
          <a:effectLst/>
        </p:spPr>
        <p:txBody>
          <a:bodyPr>
            <a:spAutoFit/>
          </a:bodyPr>
          <a:lstStyle/>
          <a:p>
            <a:pPr algn="ctr">
              <a:spcBef>
                <a:spcPct val="50000"/>
              </a:spcBef>
            </a:pPr>
            <a:r>
              <a:rPr lang="en-US" sz="1800"/>
              <a:t>Family</a:t>
            </a:r>
          </a:p>
        </p:txBody>
      </p:sp>
      <p:sp>
        <p:nvSpPr>
          <p:cNvPr id="204819" name="Text Box 19"/>
          <p:cNvSpPr txBox="1">
            <a:spLocks noChangeArrowheads="1"/>
          </p:cNvSpPr>
          <p:nvPr/>
        </p:nvSpPr>
        <p:spPr bwMode="auto">
          <a:xfrm>
            <a:off x="5105400" y="2743200"/>
            <a:ext cx="1524000" cy="366713"/>
          </a:xfrm>
          <a:prstGeom prst="rect">
            <a:avLst/>
          </a:prstGeom>
          <a:noFill/>
          <a:ln w="9525">
            <a:noFill/>
            <a:miter lim="800000"/>
            <a:headEnd/>
            <a:tailEnd/>
          </a:ln>
          <a:effectLst/>
        </p:spPr>
        <p:txBody>
          <a:bodyPr>
            <a:spAutoFit/>
          </a:bodyPr>
          <a:lstStyle/>
          <a:p>
            <a:pPr algn="ctr">
              <a:spcBef>
                <a:spcPct val="50000"/>
              </a:spcBef>
            </a:pPr>
            <a:r>
              <a:rPr lang="en-US" sz="1800" dirty="0"/>
              <a:t>Community</a:t>
            </a:r>
          </a:p>
        </p:txBody>
      </p:sp>
      <p:sp>
        <p:nvSpPr>
          <p:cNvPr id="204820" name="Line 20" descr="This slide is titled, “Now: Secondary Prevention.” It offers a flow chart.  At the top are concentric circles: Individual, Family, and Community. This leads to two sections: Horizontal Strategy and Vertical Strategy.  Under Horizontal are two strategies: improve structure and reduce problem behaviors.  Under Vertical are two strategies: increase self-differentiation and multigenerational strengths. Each of these strategies flows into the final section of the flow chart, Decrease Gang Membership.  Along the side of the flow chart are the categories from the previous donut chart: Primary Prevention, Secondary Prevention, Intervention and Case Management, Intervention and Violence Interruption, Community Engagement, and Suppression, as well as two new categories: Summer Night Lights and Evaluation. "/>
          <p:cNvSpPr>
            <a:spLocks noChangeShapeType="1"/>
          </p:cNvSpPr>
          <p:nvPr/>
        </p:nvSpPr>
        <p:spPr bwMode="auto">
          <a:xfrm>
            <a:off x="5943600" y="3200400"/>
            <a:ext cx="685800" cy="838200"/>
          </a:xfrm>
          <a:prstGeom prst="line">
            <a:avLst/>
          </a:prstGeom>
          <a:noFill/>
          <a:ln w="9525">
            <a:solidFill>
              <a:schemeClr val="tx1"/>
            </a:solidFill>
            <a:round/>
            <a:headEnd/>
            <a:tailEnd type="triangle" w="med" len="med"/>
          </a:ln>
          <a:effectLst/>
        </p:spPr>
        <p:txBody>
          <a:bodyPr/>
          <a:lstStyle/>
          <a:p>
            <a:endParaRPr lang="en-US"/>
          </a:p>
        </p:txBody>
      </p:sp>
      <p:sp>
        <p:nvSpPr>
          <p:cNvPr id="204821" name="Line 21" descr="This slide is titled, “Now: Secondary Prevention.” It offers a flow chart.  At the top are concentric circles: Individual, Family, and Community. This leads to two sections: Horizontal Strategy and Vertical Strategy.  Under Horizontal are two strategies: improve structure and reduce problem behaviors.  Under Vertical are two strategies: increase self-differentiation and multigenerational strengths. Each of these strategies flows into the final section of the flow chart, Decrease Gang Membership.  Along the side of the flow chart are the categories from the previous donut chart: Primary Prevention, Secondary Prevention, Intervention and Case Management, Intervention and Violence Interruption, Community Engagement, and Suppression, as well as two new categories: Summer Night Lights and Evaluation. "/>
          <p:cNvSpPr>
            <a:spLocks noChangeShapeType="1"/>
          </p:cNvSpPr>
          <p:nvPr/>
        </p:nvSpPr>
        <p:spPr bwMode="auto">
          <a:xfrm flipH="1">
            <a:off x="5029200" y="3200400"/>
            <a:ext cx="533400" cy="838200"/>
          </a:xfrm>
          <a:prstGeom prst="line">
            <a:avLst/>
          </a:prstGeom>
          <a:noFill/>
          <a:ln w="9525">
            <a:solidFill>
              <a:schemeClr val="tx1"/>
            </a:solidFill>
            <a:round/>
            <a:headEnd/>
            <a:tailEnd type="triangle" w="med" len="med"/>
          </a:ln>
          <a:effectLst/>
        </p:spPr>
        <p:txBody>
          <a:bodyPr/>
          <a:lstStyle/>
          <a:p>
            <a:endParaRPr lang="en-US"/>
          </a:p>
        </p:txBody>
      </p:sp>
      <p:sp>
        <p:nvSpPr>
          <p:cNvPr id="204822" name="Text Box 22"/>
          <p:cNvSpPr txBox="1">
            <a:spLocks noChangeArrowheads="1"/>
          </p:cNvSpPr>
          <p:nvPr/>
        </p:nvSpPr>
        <p:spPr bwMode="auto">
          <a:xfrm>
            <a:off x="6172200" y="3276600"/>
            <a:ext cx="1143000" cy="517525"/>
          </a:xfrm>
          <a:prstGeom prst="rect">
            <a:avLst/>
          </a:prstGeom>
          <a:noFill/>
          <a:ln w="9525">
            <a:noFill/>
            <a:miter lim="800000"/>
            <a:headEnd/>
            <a:tailEnd/>
          </a:ln>
          <a:effectLst/>
        </p:spPr>
        <p:txBody>
          <a:bodyPr>
            <a:spAutoFit/>
          </a:bodyPr>
          <a:lstStyle/>
          <a:p>
            <a:pPr algn="ctr">
              <a:spcBef>
                <a:spcPct val="50000"/>
              </a:spcBef>
            </a:pPr>
            <a:r>
              <a:rPr lang="en-US" sz="1400"/>
              <a:t>Vertical Strategy</a:t>
            </a:r>
          </a:p>
        </p:txBody>
      </p:sp>
      <p:sp>
        <p:nvSpPr>
          <p:cNvPr id="204823" name="Text Box 23"/>
          <p:cNvSpPr txBox="1">
            <a:spLocks noChangeArrowheads="1"/>
          </p:cNvSpPr>
          <p:nvPr/>
        </p:nvSpPr>
        <p:spPr bwMode="auto">
          <a:xfrm>
            <a:off x="4267200" y="3276600"/>
            <a:ext cx="1143000" cy="517525"/>
          </a:xfrm>
          <a:prstGeom prst="rect">
            <a:avLst/>
          </a:prstGeom>
          <a:noFill/>
          <a:ln w="9525">
            <a:noFill/>
            <a:miter lim="800000"/>
            <a:headEnd/>
            <a:tailEnd/>
          </a:ln>
          <a:effectLst/>
        </p:spPr>
        <p:txBody>
          <a:bodyPr>
            <a:spAutoFit/>
          </a:bodyPr>
          <a:lstStyle/>
          <a:p>
            <a:pPr algn="ctr">
              <a:spcBef>
                <a:spcPct val="50000"/>
              </a:spcBef>
            </a:pPr>
            <a:r>
              <a:rPr lang="en-US" sz="1400" dirty="0"/>
              <a:t>Horizontal Strategy</a:t>
            </a:r>
          </a:p>
        </p:txBody>
      </p:sp>
      <p:sp>
        <p:nvSpPr>
          <p:cNvPr id="204824" name="Text Box 24"/>
          <p:cNvSpPr txBox="1">
            <a:spLocks noChangeArrowheads="1"/>
          </p:cNvSpPr>
          <p:nvPr/>
        </p:nvSpPr>
        <p:spPr bwMode="auto">
          <a:xfrm>
            <a:off x="6324600" y="4038600"/>
            <a:ext cx="1981200" cy="1049338"/>
          </a:xfrm>
          <a:prstGeom prst="rect">
            <a:avLst/>
          </a:prstGeom>
          <a:noFill/>
          <a:ln w="9525">
            <a:noFill/>
            <a:miter lim="800000"/>
            <a:headEnd/>
            <a:tailEnd/>
          </a:ln>
          <a:effectLst/>
        </p:spPr>
        <p:txBody>
          <a:bodyPr>
            <a:spAutoFit/>
          </a:bodyPr>
          <a:lstStyle/>
          <a:p>
            <a:pPr algn="ctr">
              <a:spcBef>
                <a:spcPct val="50000"/>
              </a:spcBef>
            </a:pPr>
            <a:r>
              <a:rPr lang="en-US" sz="1400" dirty="0"/>
              <a:t>Increase Self-Differentiation</a:t>
            </a:r>
          </a:p>
          <a:p>
            <a:pPr algn="ctr">
              <a:spcBef>
                <a:spcPct val="50000"/>
              </a:spcBef>
            </a:pPr>
            <a:r>
              <a:rPr lang="en-US" sz="1400" dirty="0"/>
              <a:t>Multigenerational strengths</a:t>
            </a:r>
          </a:p>
        </p:txBody>
      </p:sp>
      <p:sp>
        <p:nvSpPr>
          <p:cNvPr id="204825" name="Text Box 25"/>
          <p:cNvSpPr txBox="1">
            <a:spLocks noChangeArrowheads="1"/>
          </p:cNvSpPr>
          <p:nvPr/>
        </p:nvSpPr>
        <p:spPr bwMode="auto">
          <a:xfrm>
            <a:off x="3352800" y="4191000"/>
            <a:ext cx="2209800" cy="623888"/>
          </a:xfrm>
          <a:prstGeom prst="rect">
            <a:avLst/>
          </a:prstGeom>
          <a:noFill/>
          <a:ln w="9525">
            <a:noFill/>
            <a:miter lim="800000"/>
            <a:headEnd/>
            <a:tailEnd/>
          </a:ln>
          <a:effectLst/>
        </p:spPr>
        <p:txBody>
          <a:bodyPr>
            <a:spAutoFit/>
          </a:bodyPr>
          <a:lstStyle/>
          <a:p>
            <a:pPr algn="ctr">
              <a:spcBef>
                <a:spcPct val="50000"/>
              </a:spcBef>
            </a:pPr>
            <a:r>
              <a:rPr lang="en-US" sz="1400"/>
              <a:t>Improve Structure </a:t>
            </a:r>
          </a:p>
          <a:p>
            <a:pPr algn="ctr">
              <a:spcBef>
                <a:spcPct val="50000"/>
              </a:spcBef>
            </a:pPr>
            <a:r>
              <a:rPr lang="en-US" sz="1400"/>
              <a:t>Reduce Problem Behaviors</a:t>
            </a:r>
          </a:p>
        </p:txBody>
      </p:sp>
      <p:sp>
        <p:nvSpPr>
          <p:cNvPr id="204826" name="Text Box 26"/>
          <p:cNvSpPr txBox="1">
            <a:spLocks noChangeArrowheads="1"/>
          </p:cNvSpPr>
          <p:nvPr/>
        </p:nvSpPr>
        <p:spPr bwMode="auto">
          <a:xfrm>
            <a:off x="2895600" y="3505200"/>
            <a:ext cx="1219200" cy="639763"/>
          </a:xfrm>
          <a:prstGeom prst="rect">
            <a:avLst/>
          </a:prstGeom>
          <a:noFill/>
          <a:ln w="9525">
            <a:noFill/>
            <a:miter lim="800000"/>
            <a:headEnd/>
            <a:tailEnd/>
          </a:ln>
          <a:effectLst/>
        </p:spPr>
        <p:txBody>
          <a:bodyPr>
            <a:spAutoFit/>
          </a:bodyPr>
          <a:lstStyle/>
          <a:p>
            <a:pPr algn="ctr">
              <a:spcBef>
                <a:spcPct val="50000"/>
              </a:spcBef>
            </a:pPr>
            <a:r>
              <a:rPr lang="en-US" sz="1200"/>
              <a:t>YSET Helps to Measure Change in Behaviors</a:t>
            </a:r>
          </a:p>
        </p:txBody>
      </p:sp>
      <p:sp>
        <p:nvSpPr>
          <p:cNvPr id="204827" name="Line 27" descr="This slide is titled, “Now: Secondary Prevention.” It offers a flow chart.  At the top are concentric circles: Individual, Family, and Community. This leads to two sections: Horizontal Strategy and Vertical Strategy.  Under Horizontal are two strategies: improve structure and reduce problem behaviors.  Under Vertical are two strategies: increase self-differentiation and multigenerational strengths. Each of these strategies flows into the final section of the flow chart, Decrease Gang Membership.  Along the side of the flow chart are the categories from the previous donut chart: Primary Prevention, Secondary Prevention, Intervention and Case Management, Intervention and Violence Interruption, Community Engagement, and Suppression, as well as two new categories: Summer Night Lights and Evaluation. "/>
          <p:cNvSpPr>
            <a:spLocks noChangeShapeType="1"/>
          </p:cNvSpPr>
          <p:nvPr/>
        </p:nvSpPr>
        <p:spPr bwMode="auto">
          <a:xfrm>
            <a:off x="3657600" y="4114800"/>
            <a:ext cx="0" cy="381000"/>
          </a:xfrm>
          <a:prstGeom prst="line">
            <a:avLst/>
          </a:prstGeom>
          <a:noFill/>
          <a:ln w="9525">
            <a:solidFill>
              <a:schemeClr val="tx1"/>
            </a:solidFill>
            <a:prstDash val="dash"/>
            <a:round/>
            <a:headEnd/>
            <a:tailEnd type="oval" w="med" len="med"/>
          </a:ln>
          <a:effectLst/>
        </p:spPr>
        <p:txBody>
          <a:bodyPr/>
          <a:lstStyle/>
          <a:p>
            <a:endParaRPr lang="en-US"/>
          </a:p>
        </p:txBody>
      </p:sp>
      <p:sp>
        <p:nvSpPr>
          <p:cNvPr id="204828" name="Text Box 28"/>
          <p:cNvSpPr txBox="1">
            <a:spLocks noChangeArrowheads="1"/>
          </p:cNvSpPr>
          <p:nvPr/>
        </p:nvSpPr>
        <p:spPr bwMode="auto">
          <a:xfrm>
            <a:off x="5105400" y="5715000"/>
            <a:ext cx="1752600" cy="581025"/>
          </a:xfrm>
          <a:prstGeom prst="rect">
            <a:avLst/>
          </a:prstGeom>
          <a:noFill/>
          <a:ln w="9525">
            <a:noFill/>
            <a:miter lim="800000"/>
            <a:headEnd/>
            <a:tailEnd/>
          </a:ln>
          <a:effectLst/>
        </p:spPr>
        <p:txBody>
          <a:bodyPr>
            <a:spAutoFit/>
          </a:bodyPr>
          <a:lstStyle/>
          <a:p>
            <a:pPr algn="ctr">
              <a:spcBef>
                <a:spcPct val="50000"/>
              </a:spcBef>
            </a:pPr>
            <a:r>
              <a:rPr lang="en-US" sz="1600" dirty="0"/>
              <a:t>Decrease Gang Membership</a:t>
            </a:r>
          </a:p>
        </p:txBody>
      </p:sp>
      <p:sp>
        <p:nvSpPr>
          <p:cNvPr id="204829" name="Line 29" descr="This slide is titled, “Now: Secondary Prevention.” It offers a flow chart.  At the top are concentric circles: Individual, Family, and Community. This leads to two sections: Horizontal Strategy and Vertical Strategy.  Under Horizontal are two strategies: improve structure and reduce problem behaviors.  Under Vertical are two strategies: increase self-differentiation and multigenerational strengths. Each of these strategies flows into the final section of the flow chart, Decrease Gang Membership.  Along the side of the flow chart are the categories from the previous donut chart: Primary Prevention, Secondary Prevention, Intervention and Case Management, Intervention and Violence Interruption, Community Engagement, and Suppression, as well as two new categories: Summer Night Lights and Evaluation. "/>
          <p:cNvSpPr>
            <a:spLocks noChangeShapeType="1"/>
          </p:cNvSpPr>
          <p:nvPr/>
        </p:nvSpPr>
        <p:spPr bwMode="auto">
          <a:xfrm>
            <a:off x="4876800" y="5105400"/>
            <a:ext cx="609600" cy="533400"/>
          </a:xfrm>
          <a:prstGeom prst="line">
            <a:avLst/>
          </a:prstGeom>
          <a:noFill/>
          <a:ln w="9525">
            <a:solidFill>
              <a:schemeClr val="tx1"/>
            </a:solidFill>
            <a:round/>
            <a:headEnd/>
            <a:tailEnd type="triangle" w="med" len="med"/>
          </a:ln>
          <a:effectLst/>
        </p:spPr>
        <p:txBody>
          <a:bodyPr/>
          <a:lstStyle/>
          <a:p>
            <a:endParaRPr lang="en-US"/>
          </a:p>
        </p:txBody>
      </p:sp>
      <p:sp>
        <p:nvSpPr>
          <p:cNvPr id="204830" name="Line 30" descr="This slide is titled, “Now: Secondary Prevention.” It offers a flow chart.  At the top are concentric circles: Individual, Family, and Community. This leads to two sections: Horizontal Strategy and Vertical Strategy.  Under Horizontal are two strategies: improve structure and reduce problem behaviors.  Under Vertical are two strategies: increase self-differentiation and multigenerational strengths. Each of these strategies flows into the final section of the flow chart, Decrease Gang Membership.  Along the side of the flow chart are the categories from the previous donut chart: Primary Prevention, Secondary Prevention, Intervention and Case Management, Intervention and Violence Interruption, Community Engagement, and Suppression, as well as two new categories: Summer Night Lights and Evaluation. "/>
          <p:cNvSpPr>
            <a:spLocks noChangeShapeType="1"/>
          </p:cNvSpPr>
          <p:nvPr/>
        </p:nvSpPr>
        <p:spPr bwMode="auto">
          <a:xfrm flipH="1">
            <a:off x="6553200" y="5105400"/>
            <a:ext cx="533400" cy="5334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itle 16"/>
          <p:cNvSpPr>
            <a:spLocks noGrp="1"/>
          </p:cNvSpPr>
          <p:nvPr>
            <p:ph type="title" idx="4294967295"/>
          </p:nvPr>
        </p:nvSpPr>
        <p:spPr>
          <a:xfrm>
            <a:off x="457200" y="228600"/>
            <a:ext cx="8229600" cy="685800"/>
          </a:xfrm>
        </p:spPr>
        <p:txBody>
          <a:bodyPr/>
          <a:lstStyle/>
          <a:p>
            <a:pPr algn="r"/>
            <a:r>
              <a:rPr lang="en-US" sz="2800" dirty="0"/>
              <a:t>Now: Intervention Violence Interruption</a:t>
            </a:r>
          </a:p>
        </p:txBody>
      </p:sp>
      <p:sp>
        <p:nvSpPr>
          <p:cNvPr id="186371" name="Rectangle 3"/>
          <p:cNvSpPr>
            <a:spLocks noChangeArrowheads="1"/>
          </p:cNvSpPr>
          <p:nvPr/>
        </p:nvSpPr>
        <p:spPr bwMode="auto">
          <a:xfrm>
            <a:off x="2819400" y="1066800"/>
            <a:ext cx="5791200" cy="5486400"/>
          </a:xfrm>
          <a:prstGeom prst="rect">
            <a:avLst/>
          </a:prstGeom>
          <a:noFill/>
          <a:ln w="9525">
            <a:solidFill>
              <a:srgbClr val="808000"/>
            </a:solidFill>
            <a:miter lim="800000"/>
            <a:headEnd/>
            <a:tailEnd/>
          </a:ln>
          <a:effectLst/>
        </p:spPr>
        <p:txBody>
          <a:bodyPr wrap="none" anchor="ctr"/>
          <a:lstStyle/>
          <a:p>
            <a:endParaRPr lang="en-US"/>
          </a:p>
        </p:txBody>
      </p:sp>
      <p:sp>
        <p:nvSpPr>
          <p:cNvPr id="186372" name="Rectangle 4">
            <a:hlinkClick r:id="rId3" action="ppaction://hlinksldjump"/>
          </p:cNvPr>
          <p:cNvSpPr>
            <a:spLocks noChangeArrowheads="1"/>
          </p:cNvSpPr>
          <p:nvPr/>
        </p:nvSpPr>
        <p:spPr bwMode="auto">
          <a:xfrm>
            <a:off x="457200" y="10668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86373"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86374"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86375"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86376" name="Rectangle 8">
            <a:hlinkClick r:id="rId7" action="ppaction://hlinksldjump"/>
          </p:cNvPr>
          <p:cNvSpPr>
            <a:spLocks noChangeArrowheads="1"/>
          </p:cNvSpPr>
          <p:nvPr/>
        </p:nvSpPr>
        <p:spPr bwMode="auto">
          <a:xfrm>
            <a:off x="457200" y="3810000"/>
            <a:ext cx="2133600" cy="685800"/>
          </a:xfrm>
          <a:prstGeom prst="rect">
            <a:avLst/>
          </a:prstGeom>
          <a:solidFill>
            <a:srgbClr val="CC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86377"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86378"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86379"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dirty="0">
                <a:latin typeface="Calibri" pitchFamily="34" charset="0"/>
                <a:cs typeface="Arial" charset="0"/>
              </a:rPr>
              <a:t>Evaluation</a:t>
            </a:r>
          </a:p>
        </p:txBody>
      </p:sp>
      <p:sp>
        <p:nvSpPr>
          <p:cNvPr id="186380" name="Rectangle 12"/>
          <p:cNvSpPr>
            <a:spLocks noChangeArrowheads="1"/>
          </p:cNvSpPr>
          <p:nvPr/>
        </p:nvSpPr>
        <p:spPr bwMode="auto">
          <a:xfrm>
            <a:off x="2590800" y="2438400"/>
            <a:ext cx="228600" cy="685800"/>
          </a:xfrm>
          <a:prstGeom prst="rect">
            <a:avLst/>
          </a:prstGeom>
          <a:solidFill>
            <a:srgbClr val="808000"/>
          </a:solidFill>
          <a:ln w="9525">
            <a:noFill/>
            <a:miter lim="800000"/>
            <a:headEnd/>
            <a:tailEnd/>
          </a:ln>
          <a:effectLst/>
        </p:spPr>
        <p:txBody>
          <a:bodyPr wrap="none" anchor="ctr"/>
          <a:lstStyle/>
          <a:p>
            <a:endParaRPr lang="en-US"/>
          </a:p>
        </p:txBody>
      </p:sp>
      <p:sp>
        <p:nvSpPr>
          <p:cNvPr id="3" name="Content Placeholder 2"/>
          <p:cNvSpPr>
            <a:spLocks/>
          </p:cNvSpPr>
          <p:nvPr/>
        </p:nvSpPr>
        <p:spPr bwMode="auto">
          <a:xfrm>
            <a:off x="2819400" y="1066800"/>
            <a:ext cx="5562600" cy="4419600"/>
          </a:xfrm>
          <a:prstGeom prst="rect">
            <a:avLst/>
          </a:prstGeom>
          <a:noFill/>
          <a:ln w="9525">
            <a:noFill/>
            <a:miter lim="800000"/>
            <a:headEnd/>
            <a:tailEnd/>
          </a:ln>
          <a:effectLst/>
        </p:spPr>
        <p:txBody>
          <a:bodyPr/>
          <a:lstStyle/>
          <a:p>
            <a:pPr marL="273050" indent="-273050" eaLnBrk="1" hangingPunct="1">
              <a:lnSpc>
                <a:spcPct val="80000"/>
              </a:lnSpc>
              <a:spcBef>
                <a:spcPct val="20000"/>
              </a:spcBef>
              <a:buFontTx/>
              <a:buChar char="•"/>
            </a:pPr>
            <a:r>
              <a:rPr lang="en-US" sz="1800" dirty="0"/>
              <a:t>Relational Triangles</a:t>
            </a:r>
          </a:p>
          <a:p>
            <a:pPr marL="639763" lvl="1" indent="-246063" eaLnBrk="1" hangingPunct="1">
              <a:lnSpc>
                <a:spcPct val="80000"/>
              </a:lnSpc>
              <a:spcBef>
                <a:spcPct val="20000"/>
              </a:spcBef>
              <a:buFontTx/>
              <a:buChar char="–"/>
            </a:pPr>
            <a:r>
              <a:rPr lang="en-US" sz="1700" dirty="0"/>
              <a:t>A two person relational system is inherently unstable when subjected to sufficient levels of tension </a:t>
            </a:r>
            <a:r>
              <a:rPr lang="en-US" sz="1700" dirty="0">
                <a:sym typeface="Wingdings" pitchFamily="2" charset="2"/>
              </a:rPr>
              <a:t></a:t>
            </a:r>
            <a:r>
              <a:rPr lang="en-US" sz="1700" dirty="0"/>
              <a:t> The historical relationship between law enforcement and intervention</a:t>
            </a:r>
          </a:p>
          <a:p>
            <a:pPr marL="639763" lvl="1" indent="-246063" eaLnBrk="1" hangingPunct="1">
              <a:lnSpc>
                <a:spcPct val="80000"/>
              </a:lnSpc>
              <a:spcBef>
                <a:spcPct val="20000"/>
              </a:spcBef>
              <a:buFontTx/>
              <a:buChar char="–"/>
            </a:pPr>
            <a:r>
              <a:rPr lang="en-US" sz="1700" dirty="0"/>
              <a:t>A third person, object, etc. can serve to reduce the levels of tension </a:t>
            </a:r>
            <a:r>
              <a:rPr lang="en-US" sz="1700" dirty="0">
                <a:sym typeface="Wingdings" pitchFamily="2" charset="2"/>
              </a:rPr>
              <a:t> A</a:t>
            </a:r>
            <a:r>
              <a:rPr lang="en-US" sz="1700" dirty="0"/>
              <a:t> GRYD staff member </a:t>
            </a:r>
          </a:p>
          <a:p>
            <a:pPr marL="639763" lvl="1" indent="-246063" eaLnBrk="1" hangingPunct="1">
              <a:lnSpc>
                <a:spcPct val="80000"/>
              </a:lnSpc>
              <a:spcBef>
                <a:spcPct val="20000"/>
              </a:spcBef>
              <a:buFontTx/>
              <a:buChar char="–"/>
            </a:pPr>
            <a:r>
              <a:rPr lang="en-US" sz="1700" dirty="0"/>
              <a:t>Relational triangle comprised of fluid roles that are interchangeable and affirming </a:t>
            </a:r>
            <a:r>
              <a:rPr lang="en-US" sz="1700" dirty="0">
                <a:sym typeface="Wingdings" pitchFamily="2" charset="2"/>
              </a:rPr>
              <a:t> </a:t>
            </a:r>
            <a:r>
              <a:rPr lang="en-US" sz="1700" dirty="0"/>
              <a:t>emotional stability and competence in each individual that is a part of the triangle</a:t>
            </a:r>
          </a:p>
          <a:p>
            <a:pPr marL="273050" indent="-273050" eaLnBrk="1" hangingPunct="1">
              <a:lnSpc>
                <a:spcPct val="80000"/>
              </a:lnSpc>
              <a:spcBef>
                <a:spcPct val="20000"/>
              </a:spcBef>
            </a:pPr>
            <a:endParaRPr lang="en-US" sz="1800" dirty="0"/>
          </a:p>
          <a:p>
            <a:pPr marL="273050" indent="-273050" eaLnBrk="1" hangingPunct="1">
              <a:lnSpc>
                <a:spcPct val="80000"/>
              </a:lnSpc>
              <a:spcBef>
                <a:spcPct val="20000"/>
              </a:spcBef>
            </a:pPr>
            <a:r>
              <a:rPr lang="en-US" sz="1800" dirty="0"/>
              <a:t> 	                                </a:t>
            </a:r>
          </a:p>
          <a:p>
            <a:pPr marL="273050" indent="-273050" eaLnBrk="1" hangingPunct="1">
              <a:lnSpc>
                <a:spcPct val="80000"/>
              </a:lnSpc>
              <a:spcBef>
                <a:spcPct val="20000"/>
              </a:spcBef>
            </a:pPr>
            <a:r>
              <a:rPr lang="en-US" sz="1800" dirty="0"/>
              <a:t>                                   Gang Intervention</a:t>
            </a:r>
            <a:endParaRPr lang="en-US" sz="1800" b="1" dirty="0"/>
          </a:p>
          <a:p>
            <a:pPr marL="273050" indent="-273050" eaLnBrk="1" hangingPunct="1">
              <a:lnSpc>
                <a:spcPct val="80000"/>
              </a:lnSpc>
              <a:spcBef>
                <a:spcPct val="20000"/>
              </a:spcBef>
            </a:pPr>
            <a:r>
              <a:rPr lang="en-US" sz="1800" dirty="0"/>
              <a:t> </a:t>
            </a:r>
            <a:endParaRPr lang="en-US" sz="1800" b="1" dirty="0"/>
          </a:p>
          <a:p>
            <a:pPr marL="273050" indent="-273050" eaLnBrk="1" hangingPunct="1">
              <a:lnSpc>
                <a:spcPct val="80000"/>
              </a:lnSpc>
              <a:spcBef>
                <a:spcPct val="20000"/>
              </a:spcBef>
            </a:pPr>
            <a:r>
              <a:rPr lang="en-US" sz="1800" dirty="0"/>
              <a:t> </a:t>
            </a:r>
            <a:endParaRPr lang="en-US" sz="1800" b="1" dirty="0"/>
          </a:p>
          <a:p>
            <a:pPr marL="273050" indent="-273050" eaLnBrk="1" hangingPunct="1">
              <a:lnSpc>
                <a:spcPct val="80000"/>
              </a:lnSpc>
              <a:spcBef>
                <a:spcPct val="20000"/>
              </a:spcBef>
            </a:pPr>
            <a:endParaRPr lang="en-US" sz="1800" b="1" dirty="0"/>
          </a:p>
          <a:p>
            <a:pPr marL="273050" indent="-273050" eaLnBrk="1" hangingPunct="1">
              <a:lnSpc>
                <a:spcPct val="80000"/>
              </a:lnSpc>
              <a:spcBef>
                <a:spcPct val="20000"/>
              </a:spcBef>
            </a:pPr>
            <a:endParaRPr lang="en-US" sz="1800" dirty="0"/>
          </a:p>
          <a:p>
            <a:pPr marL="273050" indent="-273050" eaLnBrk="1" hangingPunct="1">
              <a:lnSpc>
                <a:spcPct val="80000"/>
              </a:lnSpc>
              <a:spcBef>
                <a:spcPct val="20000"/>
              </a:spcBef>
            </a:pPr>
            <a:r>
              <a:rPr lang="en-US" sz="1800" dirty="0"/>
              <a:t>          Law Enforcement                               GRYD Staff</a:t>
            </a:r>
            <a:endParaRPr lang="en-US" sz="1800" b="1" dirty="0"/>
          </a:p>
          <a:p>
            <a:pPr marL="273050" indent="-273050" eaLnBrk="1" hangingPunct="1">
              <a:lnSpc>
                <a:spcPct val="80000"/>
              </a:lnSpc>
              <a:spcBef>
                <a:spcPct val="20000"/>
              </a:spcBef>
              <a:buFontTx/>
              <a:buChar char="•"/>
            </a:pPr>
            <a:endParaRPr lang="en-US" sz="1800" dirty="0"/>
          </a:p>
          <a:p>
            <a:pPr marL="273050" indent="-273050" eaLnBrk="1" hangingPunct="1">
              <a:lnSpc>
                <a:spcPct val="80000"/>
              </a:lnSpc>
              <a:spcBef>
                <a:spcPct val="20000"/>
              </a:spcBef>
              <a:buFontTx/>
              <a:buChar char="•"/>
            </a:pPr>
            <a:endParaRPr lang="en-US" sz="1800" dirty="0"/>
          </a:p>
        </p:txBody>
      </p:sp>
      <p:sp>
        <p:nvSpPr>
          <p:cNvPr id="186382" name="AutoShape 14" descr="This slide is titled, “Now: Intervention Violence Interruption.” Along the side of the slide are the categories from the previous slide: Primary Prevention, Secondary Prevention, Intervention and Case Management, Intervention and Violence Interruption, Community Engagement, Suppression, Summer Night Lights and Evaluation. The slide describes Relational Triangles: (1) A two person relational system is inherently unstable when subjected to sufficient levels of tension.  Example: The historical relationship between law enforcement and intervention.  (2) A third person, object, etc. can serve to reduce the levels of tension. Example: A GRYD staff member. (3) Relational triangle comprised of fluid roles that are interchangeable and affirming. Emotional stability and competence in each individual that is a part of the triangle.  The slide provides a triangle with three categories at each side of the triangle: Law enforcement, GRYD staff, and Gang Intervention."/>
          <p:cNvSpPr>
            <a:spLocks noChangeArrowheads="1"/>
          </p:cNvSpPr>
          <p:nvPr/>
        </p:nvSpPr>
        <p:spPr bwMode="auto">
          <a:xfrm>
            <a:off x="4953000" y="4495800"/>
            <a:ext cx="1752600" cy="914400"/>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Title 16"/>
          <p:cNvSpPr>
            <a:spLocks noGrp="1"/>
          </p:cNvSpPr>
          <p:nvPr>
            <p:ph type="title" idx="4294967295"/>
          </p:nvPr>
        </p:nvSpPr>
        <p:spPr>
          <a:xfrm>
            <a:off x="457200" y="228600"/>
            <a:ext cx="8229600" cy="685800"/>
          </a:xfrm>
        </p:spPr>
        <p:txBody>
          <a:bodyPr/>
          <a:lstStyle/>
          <a:p>
            <a:pPr algn="r"/>
            <a:r>
              <a:rPr lang="en-US" sz="2800" dirty="0"/>
              <a:t>Now: Intervention Violence Interruption</a:t>
            </a:r>
          </a:p>
        </p:txBody>
      </p:sp>
      <p:sp>
        <p:nvSpPr>
          <p:cNvPr id="188419" name="Rectangle 3"/>
          <p:cNvSpPr>
            <a:spLocks noChangeArrowheads="1"/>
          </p:cNvSpPr>
          <p:nvPr/>
        </p:nvSpPr>
        <p:spPr bwMode="auto">
          <a:xfrm>
            <a:off x="2819400" y="1066800"/>
            <a:ext cx="5791200" cy="5486400"/>
          </a:xfrm>
          <a:prstGeom prst="rect">
            <a:avLst/>
          </a:prstGeom>
          <a:noFill/>
          <a:ln w="9525">
            <a:solidFill>
              <a:srgbClr val="808000"/>
            </a:solidFill>
            <a:miter lim="800000"/>
            <a:headEnd/>
            <a:tailEnd/>
          </a:ln>
          <a:effectLst/>
        </p:spPr>
        <p:txBody>
          <a:bodyPr wrap="none" anchor="ctr"/>
          <a:lstStyle/>
          <a:p>
            <a:endParaRPr lang="en-US"/>
          </a:p>
        </p:txBody>
      </p:sp>
      <p:sp>
        <p:nvSpPr>
          <p:cNvPr id="188420" name="Rectangle 4">
            <a:hlinkClick r:id="rId3" action="ppaction://hlinksldjump"/>
          </p:cNvPr>
          <p:cNvSpPr>
            <a:spLocks noChangeArrowheads="1"/>
          </p:cNvSpPr>
          <p:nvPr/>
        </p:nvSpPr>
        <p:spPr bwMode="auto">
          <a:xfrm>
            <a:off x="457200" y="10668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88421"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88422"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88423"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88424" name="Rectangle 8">
            <a:hlinkClick r:id="rId7" action="ppaction://hlinksldjump"/>
          </p:cNvPr>
          <p:cNvSpPr>
            <a:spLocks noChangeArrowheads="1"/>
          </p:cNvSpPr>
          <p:nvPr/>
        </p:nvSpPr>
        <p:spPr bwMode="auto">
          <a:xfrm>
            <a:off x="457200" y="3810000"/>
            <a:ext cx="2133600" cy="685800"/>
          </a:xfrm>
          <a:prstGeom prst="rect">
            <a:avLst/>
          </a:prstGeom>
          <a:solidFill>
            <a:srgbClr val="CC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88425"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88426"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88427"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188428" name="Rectangle 12"/>
          <p:cNvSpPr>
            <a:spLocks noChangeArrowheads="1"/>
          </p:cNvSpPr>
          <p:nvPr/>
        </p:nvSpPr>
        <p:spPr bwMode="auto">
          <a:xfrm>
            <a:off x="2590800" y="2438400"/>
            <a:ext cx="228600" cy="685800"/>
          </a:xfrm>
          <a:prstGeom prst="rect">
            <a:avLst/>
          </a:prstGeom>
          <a:solidFill>
            <a:srgbClr val="808000"/>
          </a:solidFill>
          <a:ln w="9525">
            <a:noFill/>
            <a:miter lim="800000"/>
            <a:headEnd/>
            <a:tailEnd/>
          </a:ln>
          <a:effectLst/>
        </p:spPr>
        <p:txBody>
          <a:bodyPr wrap="none" anchor="ctr"/>
          <a:lstStyle/>
          <a:p>
            <a:endParaRPr lang="en-US"/>
          </a:p>
        </p:txBody>
      </p:sp>
      <p:sp>
        <p:nvSpPr>
          <p:cNvPr id="188431" name="Rectangle 15"/>
          <p:cNvSpPr>
            <a:spLocks noChangeArrowheads="1"/>
          </p:cNvSpPr>
          <p:nvPr/>
        </p:nvSpPr>
        <p:spPr bwMode="auto">
          <a:xfrm>
            <a:off x="2819400" y="1066800"/>
            <a:ext cx="5791200" cy="4953000"/>
          </a:xfrm>
          <a:prstGeom prst="rect">
            <a:avLst/>
          </a:prstGeom>
          <a:noFill/>
          <a:ln w="9525">
            <a:noFill/>
            <a:miter lim="800000"/>
            <a:headEnd/>
            <a:tailEnd/>
          </a:ln>
          <a:effectLst/>
        </p:spPr>
        <p:txBody>
          <a:bodyPr/>
          <a:lstStyle/>
          <a:p>
            <a:pPr marL="342900" indent="-342900" eaLnBrk="1" hangingPunct="1">
              <a:lnSpc>
                <a:spcPct val="80000"/>
              </a:lnSpc>
              <a:spcBef>
                <a:spcPct val="20000"/>
              </a:spcBef>
              <a:buClr>
                <a:schemeClr val="tx1"/>
              </a:buClr>
              <a:buFontTx/>
              <a:buChar char="•"/>
            </a:pPr>
            <a:r>
              <a:rPr lang="en-US" sz="1500"/>
              <a:t>Mayor’s GRYD Office staff has responded to 1596 gang related incidents throughout the City of Los Angeles between April 2009 to April 2011</a:t>
            </a:r>
          </a:p>
          <a:p>
            <a:pPr marL="342900" indent="-342900" eaLnBrk="1" hangingPunct="1">
              <a:lnSpc>
                <a:spcPct val="80000"/>
              </a:lnSpc>
              <a:spcBef>
                <a:spcPct val="20000"/>
              </a:spcBef>
              <a:buClr>
                <a:schemeClr val="tx1"/>
              </a:buClr>
              <a:buFontTx/>
              <a:buChar char="•"/>
            </a:pPr>
            <a:endParaRPr lang="en-US" sz="1500"/>
          </a:p>
          <a:p>
            <a:pPr marL="342900" indent="-342900" eaLnBrk="1" hangingPunct="1">
              <a:lnSpc>
                <a:spcPct val="80000"/>
              </a:lnSpc>
              <a:spcBef>
                <a:spcPct val="20000"/>
              </a:spcBef>
              <a:buClr>
                <a:schemeClr val="tx1"/>
              </a:buClr>
              <a:buFontTx/>
              <a:buChar char="•"/>
            </a:pPr>
            <a:r>
              <a:rPr lang="en-US" sz="1500"/>
              <a:t>GRYD Staff have responded to incidents involving a total of 204 gangs </a:t>
            </a:r>
          </a:p>
          <a:p>
            <a:pPr marL="742950" lvl="1" indent="-285750" eaLnBrk="1" hangingPunct="1">
              <a:lnSpc>
                <a:spcPct val="80000"/>
              </a:lnSpc>
              <a:spcBef>
                <a:spcPct val="20000"/>
              </a:spcBef>
              <a:buClr>
                <a:schemeClr val="tx1"/>
              </a:buClr>
              <a:buFontTx/>
              <a:buChar char="–"/>
            </a:pPr>
            <a:r>
              <a:rPr lang="en-US" sz="1500"/>
              <a:t>GRYD Office has identified the following sets that impact the GRYD zones: </a:t>
            </a:r>
          </a:p>
          <a:p>
            <a:pPr marL="1143000" lvl="2" indent="-228600" eaLnBrk="1" hangingPunct="1">
              <a:lnSpc>
                <a:spcPct val="80000"/>
              </a:lnSpc>
              <a:spcBef>
                <a:spcPct val="20000"/>
              </a:spcBef>
              <a:buClr>
                <a:schemeClr val="tx1"/>
              </a:buClr>
              <a:buFontTx/>
              <a:buChar char="•"/>
            </a:pPr>
            <a:r>
              <a:rPr lang="en-US" sz="1500"/>
              <a:t>50 Crip sets</a:t>
            </a:r>
          </a:p>
          <a:p>
            <a:pPr marL="1143000" lvl="2" indent="-228600" eaLnBrk="1" hangingPunct="1">
              <a:lnSpc>
                <a:spcPct val="80000"/>
              </a:lnSpc>
              <a:spcBef>
                <a:spcPct val="20000"/>
              </a:spcBef>
              <a:buClr>
                <a:schemeClr val="tx1"/>
              </a:buClr>
              <a:buFontTx/>
              <a:buChar char="•"/>
            </a:pPr>
            <a:r>
              <a:rPr lang="en-US" sz="1500"/>
              <a:t>24 Blood sets</a:t>
            </a:r>
          </a:p>
          <a:p>
            <a:pPr marL="1143000" lvl="2" indent="-228600" eaLnBrk="1" hangingPunct="1">
              <a:lnSpc>
                <a:spcPct val="80000"/>
              </a:lnSpc>
              <a:spcBef>
                <a:spcPct val="20000"/>
              </a:spcBef>
              <a:buClr>
                <a:schemeClr val="tx1"/>
              </a:buClr>
              <a:buFontTx/>
              <a:buChar char="•"/>
            </a:pPr>
            <a:r>
              <a:rPr lang="en-US" sz="1500"/>
              <a:t>130 Latino sets </a:t>
            </a:r>
          </a:p>
          <a:p>
            <a:pPr marL="1143000" lvl="2" indent="-228600" eaLnBrk="1" hangingPunct="1">
              <a:lnSpc>
                <a:spcPct val="80000"/>
              </a:lnSpc>
              <a:spcBef>
                <a:spcPct val="20000"/>
              </a:spcBef>
              <a:buClr>
                <a:schemeClr val="tx1"/>
              </a:buClr>
              <a:buFontTx/>
              <a:buChar char="•"/>
            </a:pPr>
            <a:endParaRPr lang="en-US" sz="1100"/>
          </a:p>
          <a:p>
            <a:pPr marL="342900" indent="-342900" eaLnBrk="1" hangingPunct="1">
              <a:lnSpc>
                <a:spcPct val="80000"/>
              </a:lnSpc>
              <a:spcBef>
                <a:spcPct val="20000"/>
              </a:spcBef>
              <a:buClr>
                <a:schemeClr val="tx1"/>
              </a:buClr>
              <a:buFontTx/>
              <a:buChar char="•"/>
            </a:pPr>
            <a:r>
              <a:rPr lang="en-US" sz="1500"/>
              <a:t>Reduction of Retaliation</a:t>
            </a:r>
          </a:p>
          <a:p>
            <a:pPr marL="342900" indent="-342900" eaLnBrk="1" hangingPunct="1">
              <a:lnSpc>
                <a:spcPct val="80000"/>
              </a:lnSpc>
              <a:spcBef>
                <a:spcPct val="20000"/>
              </a:spcBef>
              <a:buClr>
                <a:schemeClr val="tx1"/>
              </a:buClr>
              <a:buFontTx/>
              <a:buChar char="•"/>
            </a:pPr>
            <a:endParaRPr lang="en-US" sz="1500"/>
          </a:p>
          <a:p>
            <a:pPr marL="342900" indent="-342900" eaLnBrk="1" hangingPunct="1">
              <a:lnSpc>
                <a:spcPct val="80000"/>
              </a:lnSpc>
              <a:spcBef>
                <a:spcPct val="20000"/>
              </a:spcBef>
              <a:buClr>
                <a:schemeClr val="tx1"/>
              </a:buClr>
              <a:buFontTx/>
              <a:buChar char="•"/>
            </a:pPr>
            <a:r>
              <a:rPr lang="en-US" sz="1500"/>
              <a:t>Enhanced Communication</a:t>
            </a:r>
          </a:p>
          <a:p>
            <a:pPr marL="342900" indent="-342900" eaLnBrk="1" hangingPunct="1">
              <a:lnSpc>
                <a:spcPct val="80000"/>
              </a:lnSpc>
              <a:spcBef>
                <a:spcPct val="20000"/>
              </a:spcBef>
              <a:buClr>
                <a:schemeClr val="tx1"/>
              </a:buClr>
              <a:buFontTx/>
              <a:buChar char="•"/>
            </a:pPr>
            <a:endParaRPr lang="en-US" sz="1500"/>
          </a:p>
          <a:p>
            <a:pPr marL="342900" indent="-342900" eaLnBrk="1" hangingPunct="1">
              <a:lnSpc>
                <a:spcPct val="80000"/>
              </a:lnSpc>
              <a:spcBef>
                <a:spcPct val="20000"/>
              </a:spcBef>
              <a:buClr>
                <a:schemeClr val="tx1"/>
              </a:buClr>
              <a:buFontTx/>
              <a:buChar char="•"/>
            </a:pPr>
            <a:r>
              <a:rPr lang="en-US" sz="1500"/>
              <a:t>Program Development</a:t>
            </a:r>
          </a:p>
          <a:p>
            <a:pPr marL="342900" indent="-342900" eaLnBrk="1" hangingPunct="1">
              <a:lnSpc>
                <a:spcPct val="80000"/>
              </a:lnSpc>
              <a:spcBef>
                <a:spcPct val="20000"/>
              </a:spcBef>
              <a:buClr>
                <a:schemeClr val="tx1"/>
              </a:buClr>
              <a:buFontTx/>
              <a:buChar char="•"/>
            </a:pPr>
            <a:endParaRPr lang="en-US" sz="1500"/>
          </a:p>
          <a:p>
            <a:pPr marL="342900" indent="-342900" eaLnBrk="1" hangingPunct="1">
              <a:lnSpc>
                <a:spcPct val="80000"/>
              </a:lnSpc>
              <a:spcBef>
                <a:spcPct val="20000"/>
              </a:spcBef>
              <a:buClr>
                <a:schemeClr val="tx1"/>
              </a:buClr>
              <a:buFontTx/>
              <a:buChar char="•"/>
            </a:pPr>
            <a:r>
              <a:rPr lang="en-US" sz="1500"/>
              <a:t>Victims Assistance</a:t>
            </a:r>
          </a:p>
          <a:p>
            <a:pPr marL="342900" indent="-342900" eaLnBrk="1" hangingPunct="1">
              <a:lnSpc>
                <a:spcPct val="80000"/>
              </a:lnSpc>
              <a:spcBef>
                <a:spcPct val="20000"/>
              </a:spcBef>
              <a:buClr>
                <a:schemeClr val="tx1"/>
              </a:buClr>
              <a:buFontTx/>
              <a:buChar char="•"/>
            </a:pPr>
            <a:endParaRPr lang="en-US" sz="1500"/>
          </a:p>
          <a:p>
            <a:pPr marL="342900" indent="-342900" eaLnBrk="1" hangingPunct="1">
              <a:lnSpc>
                <a:spcPct val="80000"/>
              </a:lnSpc>
              <a:spcBef>
                <a:spcPct val="20000"/>
              </a:spcBef>
              <a:buClr>
                <a:schemeClr val="tx1"/>
              </a:buClr>
              <a:buFontTx/>
              <a:buChar char="•"/>
            </a:pPr>
            <a:r>
              <a:rPr lang="en-US" sz="1500"/>
              <a:t>Community Engagement</a:t>
            </a:r>
          </a:p>
          <a:p>
            <a:pPr marL="342900" indent="-342900" eaLnBrk="1" hangingPunct="1">
              <a:lnSpc>
                <a:spcPct val="80000"/>
              </a:lnSpc>
              <a:spcBef>
                <a:spcPct val="20000"/>
              </a:spcBef>
              <a:buClr>
                <a:schemeClr val="tx1"/>
              </a:buClr>
              <a:buFontTx/>
              <a:buChar char="•"/>
            </a:pPr>
            <a:endParaRPr lang="en-US" sz="1500"/>
          </a:p>
          <a:p>
            <a:pPr marL="342900" indent="-342900" eaLnBrk="1" hangingPunct="1">
              <a:lnSpc>
                <a:spcPct val="80000"/>
              </a:lnSpc>
              <a:spcBef>
                <a:spcPct val="20000"/>
              </a:spcBef>
              <a:buClr>
                <a:schemeClr val="tx1"/>
              </a:buClr>
              <a:buFontTx/>
              <a:buChar char="•"/>
            </a:pPr>
            <a:r>
              <a:rPr lang="en-US" sz="1500"/>
              <a:t>Affirming Law Enforcement Relationships</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3352800" y="0"/>
            <a:ext cx="2286000" cy="457200"/>
          </a:xfrm>
          <a:prstGeom prst="rect">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Violence Reported to Police or Community Members</a:t>
            </a:r>
            <a:endParaRPr lang="en-US" sz="1000" dirty="0">
              <a:latin typeface="Arial" charset="0"/>
            </a:endParaRPr>
          </a:p>
        </p:txBody>
      </p:sp>
      <p:sp>
        <p:nvSpPr>
          <p:cNvPr id="190467" name="AutoShape 3"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1752600" y="762000"/>
            <a:ext cx="2408238" cy="387350"/>
          </a:xfrm>
          <a:prstGeom prst="flowChartPreparation">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GRYD Staff Notified</a:t>
            </a:r>
            <a:endParaRPr lang="en-US" sz="1000" dirty="0">
              <a:latin typeface="Arial" charset="0"/>
            </a:endParaRPr>
          </a:p>
        </p:txBody>
      </p:sp>
      <p:sp>
        <p:nvSpPr>
          <p:cNvPr id="190468" name="AutoShape 4"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4792663" y="755650"/>
            <a:ext cx="2598737" cy="387350"/>
          </a:xfrm>
          <a:prstGeom prst="flowChartPreparation">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Community Intervention Worker (CIW) Notified</a:t>
            </a:r>
            <a:endParaRPr lang="en-US" sz="1000" dirty="0">
              <a:latin typeface="Arial" charset="0"/>
            </a:endParaRPr>
          </a:p>
        </p:txBody>
      </p:sp>
      <p:cxnSp>
        <p:nvCxnSpPr>
          <p:cNvPr id="190469" name="AutoShape 5"/>
          <p:cNvCxnSpPr>
            <a:cxnSpLocks noChangeShapeType="1"/>
            <a:stCxn id="190466" idx="2"/>
            <a:endCxn id="190467" idx="0"/>
          </p:cNvCxnSpPr>
          <p:nvPr/>
        </p:nvCxnSpPr>
        <p:spPr bwMode="auto">
          <a:xfrm flipH="1">
            <a:off x="2957513" y="457200"/>
            <a:ext cx="1538287" cy="304800"/>
          </a:xfrm>
          <a:prstGeom prst="straightConnector1">
            <a:avLst/>
          </a:prstGeom>
          <a:noFill/>
          <a:ln w="9525">
            <a:solidFill>
              <a:srgbClr val="000000"/>
            </a:solidFill>
            <a:round/>
            <a:headEnd/>
            <a:tailEnd type="triangle" w="med" len="med"/>
          </a:ln>
        </p:spPr>
      </p:cxnSp>
      <p:cxnSp>
        <p:nvCxnSpPr>
          <p:cNvPr id="190470" name="AutoShape 6"/>
          <p:cNvCxnSpPr>
            <a:cxnSpLocks noChangeShapeType="1"/>
            <a:endCxn id="190468" idx="0"/>
          </p:cNvCxnSpPr>
          <p:nvPr/>
        </p:nvCxnSpPr>
        <p:spPr bwMode="auto">
          <a:xfrm>
            <a:off x="4495800" y="457200"/>
            <a:ext cx="1597025" cy="298450"/>
          </a:xfrm>
          <a:prstGeom prst="straightConnector1">
            <a:avLst/>
          </a:prstGeom>
          <a:noFill/>
          <a:ln w="9525">
            <a:solidFill>
              <a:srgbClr val="000000"/>
            </a:solidFill>
            <a:round/>
            <a:headEnd/>
            <a:tailEnd type="triangle" w="med" len="med"/>
          </a:ln>
        </p:spPr>
      </p:cxnSp>
      <p:cxnSp>
        <p:nvCxnSpPr>
          <p:cNvPr id="190471" name="AutoShape 7"/>
          <p:cNvCxnSpPr>
            <a:cxnSpLocks noChangeShapeType="1"/>
            <a:stCxn id="190468" idx="2"/>
            <a:endCxn id="190475" idx="0"/>
          </p:cNvCxnSpPr>
          <p:nvPr/>
        </p:nvCxnSpPr>
        <p:spPr bwMode="auto">
          <a:xfrm flipH="1">
            <a:off x="4572000" y="1143000"/>
            <a:ext cx="1520825" cy="304800"/>
          </a:xfrm>
          <a:prstGeom prst="straightConnector1">
            <a:avLst/>
          </a:prstGeom>
          <a:noFill/>
          <a:ln w="9525">
            <a:solidFill>
              <a:srgbClr val="000000"/>
            </a:solidFill>
            <a:prstDash val="lgDash"/>
            <a:round/>
            <a:headEnd type="triangle" w="med" len="med"/>
            <a:tailEnd type="triangle" w="med" len="med"/>
          </a:ln>
        </p:spPr>
      </p:cxnSp>
      <p:cxnSp>
        <p:nvCxnSpPr>
          <p:cNvPr id="190472" name="AutoShape 8"/>
          <p:cNvCxnSpPr>
            <a:cxnSpLocks noChangeShapeType="1"/>
            <a:stCxn id="190467" idx="2"/>
            <a:endCxn id="190475" idx="0"/>
          </p:cNvCxnSpPr>
          <p:nvPr/>
        </p:nvCxnSpPr>
        <p:spPr bwMode="auto">
          <a:xfrm>
            <a:off x="2957513" y="1149350"/>
            <a:ext cx="1614487" cy="298450"/>
          </a:xfrm>
          <a:prstGeom prst="straightConnector1">
            <a:avLst/>
          </a:prstGeom>
          <a:noFill/>
          <a:ln w="9525">
            <a:solidFill>
              <a:srgbClr val="000000"/>
            </a:solidFill>
            <a:round/>
            <a:headEnd type="triangle" w="med" len="med"/>
            <a:tailEnd type="triangle" w="med" len="med"/>
          </a:ln>
        </p:spPr>
      </p:cxnSp>
      <p:cxnSp>
        <p:nvCxnSpPr>
          <p:cNvPr id="190473" name="AutoShape 9"/>
          <p:cNvCxnSpPr>
            <a:cxnSpLocks noChangeShapeType="1"/>
            <a:stCxn id="190468" idx="2"/>
            <a:endCxn id="190477" idx="0"/>
          </p:cNvCxnSpPr>
          <p:nvPr/>
        </p:nvCxnSpPr>
        <p:spPr bwMode="auto">
          <a:xfrm flipH="1">
            <a:off x="4648200" y="1143000"/>
            <a:ext cx="1444625" cy="1066800"/>
          </a:xfrm>
          <a:prstGeom prst="straightConnector1">
            <a:avLst/>
          </a:prstGeom>
          <a:noFill/>
          <a:ln w="9525">
            <a:solidFill>
              <a:srgbClr val="000000"/>
            </a:solidFill>
            <a:round/>
            <a:headEnd type="triangle" w="med" len="med"/>
            <a:tailEnd type="triangle" w="med" len="med"/>
          </a:ln>
        </p:spPr>
      </p:cxnSp>
      <p:cxnSp>
        <p:nvCxnSpPr>
          <p:cNvPr id="190474" name="AutoShape 10"/>
          <p:cNvCxnSpPr>
            <a:cxnSpLocks noChangeShapeType="1"/>
            <a:endCxn id="190477" idx="0"/>
          </p:cNvCxnSpPr>
          <p:nvPr/>
        </p:nvCxnSpPr>
        <p:spPr bwMode="auto">
          <a:xfrm>
            <a:off x="2971800" y="1143000"/>
            <a:ext cx="1676400" cy="1066800"/>
          </a:xfrm>
          <a:prstGeom prst="straightConnector1">
            <a:avLst/>
          </a:prstGeom>
          <a:noFill/>
          <a:ln w="9525">
            <a:solidFill>
              <a:srgbClr val="000000"/>
            </a:solidFill>
            <a:round/>
            <a:headEnd type="triangle" w="med" len="med"/>
            <a:tailEnd type="triangle" w="med" len="med"/>
          </a:ln>
        </p:spPr>
      </p:cxnSp>
      <p:sp>
        <p:nvSpPr>
          <p:cNvPr id="190475" name="AutoShape 11"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2743200" y="1447800"/>
            <a:ext cx="3657600" cy="533400"/>
          </a:xfrm>
          <a:prstGeom prst="flowChartPreparation">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GRYD Staff  and/or </a:t>
            </a:r>
            <a:r>
              <a:rPr lang="en-US" sz="1000" dirty="0" err="1">
                <a:latin typeface="Times New Roman" pitchFamily="18" charset="0"/>
              </a:rPr>
              <a:t>Intervnetion</a:t>
            </a:r>
            <a:r>
              <a:rPr lang="en-US" sz="1000" dirty="0">
                <a:latin typeface="Times New Roman" pitchFamily="18" charset="0"/>
              </a:rPr>
              <a:t> Worker contact LAPD to collect information</a:t>
            </a:r>
            <a:endParaRPr lang="en-US" sz="1000" dirty="0">
              <a:latin typeface="Arial" charset="0"/>
            </a:endParaRPr>
          </a:p>
        </p:txBody>
      </p:sp>
      <p:sp>
        <p:nvSpPr>
          <p:cNvPr id="190476" name="Line 12"/>
          <p:cNvSpPr>
            <a:spLocks noChangeShapeType="1"/>
          </p:cNvSpPr>
          <p:nvPr/>
        </p:nvSpPr>
        <p:spPr bwMode="auto">
          <a:xfrm>
            <a:off x="4114800" y="914400"/>
            <a:ext cx="685800" cy="0"/>
          </a:xfrm>
          <a:prstGeom prst="line">
            <a:avLst/>
          </a:prstGeom>
          <a:noFill/>
          <a:ln w="9525">
            <a:solidFill>
              <a:srgbClr val="000000"/>
            </a:solidFill>
            <a:round/>
            <a:headEnd type="triangle" w="med" len="med"/>
            <a:tailEnd type="triangle" w="med" len="med"/>
          </a:ln>
        </p:spPr>
        <p:txBody>
          <a:bodyPr/>
          <a:lstStyle/>
          <a:p>
            <a:endParaRPr lang="en-US"/>
          </a:p>
        </p:txBody>
      </p:sp>
      <p:sp>
        <p:nvSpPr>
          <p:cNvPr id="190477" name="Rectangle 13"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2133600" y="2209800"/>
            <a:ext cx="5029200" cy="381000"/>
          </a:xfrm>
          <a:prstGeom prst="rect">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On-going information gathering process begins to determine if the crime was gang-related or has the potential for retaliation in the community</a:t>
            </a:r>
            <a:endParaRPr lang="en-US" sz="1000" dirty="0">
              <a:latin typeface="Arial" charset="0"/>
            </a:endParaRPr>
          </a:p>
        </p:txBody>
      </p:sp>
      <p:sp>
        <p:nvSpPr>
          <p:cNvPr id="190478" name="AutoShape 14"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6172200" y="4038600"/>
            <a:ext cx="1905000" cy="838200"/>
          </a:xfrm>
          <a:prstGeom prst="flowChartDecision">
            <a:avLst/>
          </a:prstGeom>
          <a:solidFill>
            <a:srgbClr val="FFFFFF"/>
          </a:solidFill>
          <a:ln w="9525">
            <a:solidFill>
              <a:srgbClr val="000000"/>
            </a:solidFill>
            <a:miter lim="800000"/>
            <a:headEnd/>
            <a:tailEnd/>
          </a:ln>
        </p:spPr>
        <p:txBody>
          <a:bodyPr/>
          <a:lstStyle/>
          <a:p>
            <a:pPr algn="ctr" eaLnBrk="1" hangingPunct="1"/>
            <a:r>
              <a:rPr lang="en-US" sz="1000">
                <a:latin typeface="Times New Roman" pitchFamily="18" charset="0"/>
              </a:rPr>
              <a:t>No Deployment unless need for rumor control</a:t>
            </a:r>
            <a:endParaRPr lang="en-US" sz="1000">
              <a:latin typeface="Arial" charset="0"/>
            </a:endParaRPr>
          </a:p>
        </p:txBody>
      </p:sp>
      <p:sp>
        <p:nvSpPr>
          <p:cNvPr id="190479" name="Rectangle 15"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1524000" y="2971800"/>
            <a:ext cx="1455738" cy="533400"/>
          </a:xfrm>
          <a:prstGeom prst="rect">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Crime is gang-related or has the potential for retaliation </a:t>
            </a:r>
            <a:endParaRPr lang="en-US" sz="1000" dirty="0">
              <a:latin typeface="Arial" charset="0"/>
            </a:endParaRPr>
          </a:p>
        </p:txBody>
      </p:sp>
      <p:sp>
        <p:nvSpPr>
          <p:cNvPr id="190480" name="Rectangle 16"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3733800" y="2971800"/>
            <a:ext cx="1698625" cy="533400"/>
          </a:xfrm>
          <a:prstGeom prst="rect">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Unclear whether crime is gang-related or has potential for retaliation </a:t>
            </a:r>
            <a:endParaRPr lang="en-US" sz="1000" dirty="0">
              <a:latin typeface="Arial" charset="0"/>
            </a:endParaRPr>
          </a:p>
        </p:txBody>
      </p:sp>
      <p:sp>
        <p:nvSpPr>
          <p:cNvPr id="190481" name="AutoShape 17"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457200" y="4495800"/>
            <a:ext cx="2057400" cy="762000"/>
          </a:xfrm>
          <a:prstGeom prst="flowChartDecision">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GRYD Staff &amp; CIW Respond to the scene</a:t>
            </a:r>
            <a:endParaRPr lang="en-US" sz="1000" dirty="0">
              <a:latin typeface="Arial" charset="0"/>
            </a:endParaRPr>
          </a:p>
        </p:txBody>
      </p:sp>
      <p:sp>
        <p:nvSpPr>
          <p:cNvPr id="190482" name="Rectangle 18"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914400" y="3657600"/>
            <a:ext cx="1090613" cy="533400"/>
          </a:xfrm>
          <a:prstGeom prst="rect">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Activity at crime Scene and/or hospital </a:t>
            </a:r>
            <a:endParaRPr lang="en-US" sz="1000" dirty="0">
              <a:latin typeface="Arial" charset="0"/>
            </a:endParaRPr>
          </a:p>
        </p:txBody>
      </p:sp>
      <p:sp>
        <p:nvSpPr>
          <p:cNvPr id="190483" name="Rectangle 19"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2514600" y="3657600"/>
            <a:ext cx="1104900" cy="533400"/>
          </a:xfrm>
          <a:prstGeom prst="rect">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No activity at crime scene or hospital</a:t>
            </a:r>
            <a:endParaRPr lang="en-US" sz="1000" dirty="0">
              <a:latin typeface="Arial" charset="0"/>
            </a:endParaRPr>
          </a:p>
        </p:txBody>
      </p:sp>
      <p:sp>
        <p:nvSpPr>
          <p:cNvPr id="190484" name="AutoShape 20"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3276600" y="4114800"/>
            <a:ext cx="2514600" cy="838200"/>
          </a:xfrm>
          <a:prstGeom prst="flowChartDecision">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GRYD &amp; CIW  gather more info.—CIW may be deployed </a:t>
            </a:r>
            <a:endParaRPr lang="en-US" sz="1000" dirty="0">
              <a:latin typeface="Arial" charset="0"/>
            </a:endParaRPr>
          </a:p>
        </p:txBody>
      </p:sp>
      <p:cxnSp>
        <p:nvCxnSpPr>
          <p:cNvPr id="190485" name="AutoShape 21"/>
          <p:cNvCxnSpPr>
            <a:cxnSpLocks noChangeShapeType="1"/>
          </p:cNvCxnSpPr>
          <p:nvPr/>
        </p:nvCxnSpPr>
        <p:spPr bwMode="auto">
          <a:xfrm>
            <a:off x="762000" y="6553200"/>
            <a:ext cx="7620000" cy="0"/>
          </a:xfrm>
          <a:prstGeom prst="straightConnector1">
            <a:avLst/>
          </a:prstGeom>
          <a:noFill/>
          <a:ln w="9525">
            <a:solidFill>
              <a:srgbClr val="000000"/>
            </a:solidFill>
            <a:round/>
            <a:headEnd/>
            <a:tailEnd/>
          </a:ln>
        </p:spPr>
      </p:cxnSp>
      <p:cxnSp>
        <p:nvCxnSpPr>
          <p:cNvPr id="190486" name="AutoShape 22"/>
          <p:cNvCxnSpPr>
            <a:cxnSpLocks noChangeShapeType="1"/>
          </p:cNvCxnSpPr>
          <p:nvPr/>
        </p:nvCxnSpPr>
        <p:spPr bwMode="auto">
          <a:xfrm flipV="1">
            <a:off x="762000" y="6248400"/>
            <a:ext cx="0" cy="304800"/>
          </a:xfrm>
          <a:prstGeom prst="straightConnector1">
            <a:avLst/>
          </a:prstGeom>
          <a:noFill/>
          <a:ln w="9525">
            <a:solidFill>
              <a:srgbClr val="000000"/>
            </a:solidFill>
            <a:round/>
            <a:headEnd/>
            <a:tailEnd type="diamond" w="med" len="med"/>
          </a:ln>
        </p:spPr>
      </p:cxnSp>
      <p:cxnSp>
        <p:nvCxnSpPr>
          <p:cNvPr id="190487" name="AutoShape 23"/>
          <p:cNvCxnSpPr>
            <a:cxnSpLocks noChangeShapeType="1"/>
          </p:cNvCxnSpPr>
          <p:nvPr/>
        </p:nvCxnSpPr>
        <p:spPr bwMode="auto">
          <a:xfrm flipV="1">
            <a:off x="8382000" y="6248400"/>
            <a:ext cx="0" cy="304800"/>
          </a:xfrm>
          <a:prstGeom prst="straightConnector1">
            <a:avLst/>
          </a:prstGeom>
          <a:noFill/>
          <a:ln w="9525">
            <a:solidFill>
              <a:srgbClr val="000000"/>
            </a:solidFill>
            <a:round/>
            <a:headEnd/>
            <a:tailEnd type="diamond" w="med" len="med"/>
          </a:ln>
        </p:spPr>
      </p:cxnSp>
      <p:cxnSp>
        <p:nvCxnSpPr>
          <p:cNvPr id="190488" name="AutoShape 24"/>
          <p:cNvCxnSpPr>
            <a:cxnSpLocks noChangeShapeType="1"/>
          </p:cNvCxnSpPr>
          <p:nvPr/>
        </p:nvCxnSpPr>
        <p:spPr bwMode="auto">
          <a:xfrm>
            <a:off x="4572000" y="6553200"/>
            <a:ext cx="1588" cy="152400"/>
          </a:xfrm>
          <a:prstGeom prst="straightConnector1">
            <a:avLst/>
          </a:prstGeom>
          <a:noFill/>
          <a:ln w="9525">
            <a:solidFill>
              <a:srgbClr val="000000"/>
            </a:solidFill>
            <a:round/>
            <a:headEnd/>
            <a:tailEnd type="triangle" w="med" len="med"/>
          </a:ln>
        </p:spPr>
      </p:cxnSp>
      <p:cxnSp>
        <p:nvCxnSpPr>
          <p:cNvPr id="190489" name="AutoShape 25"/>
          <p:cNvCxnSpPr>
            <a:cxnSpLocks noChangeShapeType="1"/>
            <a:endCxn id="190479" idx="0"/>
          </p:cNvCxnSpPr>
          <p:nvPr/>
        </p:nvCxnSpPr>
        <p:spPr bwMode="auto">
          <a:xfrm flipH="1">
            <a:off x="2252663" y="2590800"/>
            <a:ext cx="2319337" cy="381000"/>
          </a:xfrm>
          <a:prstGeom prst="straightConnector1">
            <a:avLst/>
          </a:prstGeom>
          <a:noFill/>
          <a:ln w="9525">
            <a:solidFill>
              <a:srgbClr val="000000"/>
            </a:solidFill>
            <a:round/>
            <a:headEnd/>
            <a:tailEnd type="triangle" w="med" len="med"/>
          </a:ln>
        </p:spPr>
      </p:cxnSp>
      <p:cxnSp>
        <p:nvCxnSpPr>
          <p:cNvPr id="190490" name="AutoShape 26"/>
          <p:cNvCxnSpPr>
            <a:cxnSpLocks noChangeShapeType="1"/>
            <a:endCxn id="190480" idx="0"/>
          </p:cNvCxnSpPr>
          <p:nvPr/>
        </p:nvCxnSpPr>
        <p:spPr bwMode="auto">
          <a:xfrm>
            <a:off x="4572000" y="2590800"/>
            <a:ext cx="11113" cy="381000"/>
          </a:xfrm>
          <a:prstGeom prst="straightConnector1">
            <a:avLst/>
          </a:prstGeom>
          <a:noFill/>
          <a:ln w="9525">
            <a:solidFill>
              <a:srgbClr val="000000"/>
            </a:solidFill>
            <a:round/>
            <a:headEnd/>
            <a:tailEnd type="triangle" w="med" len="med"/>
          </a:ln>
        </p:spPr>
      </p:cxnSp>
      <p:cxnSp>
        <p:nvCxnSpPr>
          <p:cNvPr id="190491" name="AutoShape 27"/>
          <p:cNvCxnSpPr>
            <a:cxnSpLocks noChangeShapeType="1"/>
            <a:endCxn id="190501" idx="0"/>
          </p:cNvCxnSpPr>
          <p:nvPr/>
        </p:nvCxnSpPr>
        <p:spPr bwMode="auto">
          <a:xfrm>
            <a:off x="4572000" y="2590800"/>
            <a:ext cx="2541588" cy="381000"/>
          </a:xfrm>
          <a:prstGeom prst="straightConnector1">
            <a:avLst/>
          </a:prstGeom>
          <a:noFill/>
          <a:ln w="9525">
            <a:solidFill>
              <a:srgbClr val="000000"/>
            </a:solidFill>
            <a:round/>
            <a:headEnd/>
            <a:tailEnd type="triangle" w="med" len="med"/>
          </a:ln>
        </p:spPr>
      </p:cxnSp>
      <p:cxnSp>
        <p:nvCxnSpPr>
          <p:cNvPr id="190492" name="AutoShape 28"/>
          <p:cNvCxnSpPr>
            <a:cxnSpLocks noChangeShapeType="1"/>
          </p:cNvCxnSpPr>
          <p:nvPr/>
        </p:nvCxnSpPr>
        <p:spPr bwMode="auto">
          <a:xfrm>
            <a:off x="7162800" y="3505200"/>
            <a:ext cx="0" cy="533400"/>
          </a:xfrm>
          <a:prstGeom prst="straightConnector1">
            <a:avLst/>
          </a:prstGeom>
          <a:noFill/>
          <a:ln w="9525">
            <a:solidFill>
              <a:srgbClr val="000000"/>
            </a:solidFill>
            <a:round/>
            <a:headEnd/>
            <a:tailEnd type="triangle" w="med" len="med"/>
          </a:ln>
        </p:spPr>
      </p:cxnSp>
      <p:cxnSp>
        <p:nvCxnSpPr>
          <p:cNvPr id="190493" name="AutoShape 29"/>
          <p:cNvCxnSpPr>
            <a:cxnSpLocks noChangeShapeType="1"/>
          </p:cNvCxnSpPr>
          <p:nvPr/>
        </p:nvCxnSpPr>
        <p:spPr bwMode="auto">
          <a:xfrm>
            <a:off x="4572000" y="3505200"/>
            <a:ext cx="0" cy="609600"/>
          </a:xfrm>
          <a:prstGeom prst="straightConnector1">
            <a:avLst/>
          </a:prstGeom>
          <a:noFill/>
          <a:ln w="9525">
            <a:solidFill>
              <a:srgbClr val="000000"/>
            </a:solidFill>
            <a:round/>
            <a:headEnd/>
            <a:tailEnd type="triangle" w="med" len="med"/>
          </a:ln>
        </p:spPr>
      </p:cxnSp>
      <p:cxnSp>
        <p:nvCxnSpPr>
          <p:cNvPr id="190494" name="AutoShape 30"/>
          <p:cNvCxnSpPr>
            <a:cxnSpLocks noChangeShapeType="1"/>
            <a:stCxn id="190479" idx="2"/>
            <a:endCxn id="190482" idx="0"/>
          </p:cNvCxnSpPr>
          <p:nvPr/>
        </p:nvCxnSpPr>
        <p:spPr bwMode="auto">
          <a:xfrm flipH="1">
            <a:off x="1460500" y="3505200"/>
            <a:ext cx="792163" cy="152400"/>
          </a:xfrm>
          <a:prstGeom prst="straightConnector1">
            <a:avLst/>
          </a:prstGeom>
          <a:noFill/>
          <a:ln w="9525">
            <a:solidFill>
              <a:srgbClr val="000000"/>
            </a:solidFill>
            <a:round/>
            <a:headEnd/>
            <a:tailEnd type="triangle" w="med" len="med"/>
          </a:ln>
        </p:spPr>
      </p:cxnSp>
      <p:cxnSp>
        <p:nvCxnSpPr>
          <p:cNvPr id="190495" name="AutoShape 31"/>
          <p:cNvCxnSpPr>
            <a:cxnSpLocks noChangeShapeType="1"/>
            <a:endCxn id="190483" idx="0"/>
          </p:cNvCxnSpPr>
          <p:nvPr/>
        </p:nvCxnSpPr>
        <p:spPr bwMode="auto">
          <a:xfrm>
            <a:off x="2209800" y="3505200"/>
            <a:ext cx="857250" cy="152400"/>
          </a:xfrm>
          <a:prstGeom prst="straightConnector1">
            <a:avLst/>
          </a:prstGeom>
          <a:noFill/>
          <a:ln w="9525">
            <a:solidFill>
              <a:srgbClr val="000000"/>
            </a:solidFill>
            <a:round/>
            <a:headEnd/>
            <a:tailEnd type="triangle" w="med" len="med"/>
          </a:ln>
        </p:spPr>
      </p:cxnSp>
      <p:cxnSp>
        <p:nvCxnSpPr>
          <p:cNvPr id="190496" name="AutoShape 32"/>
          <p:cNvCxnSpPr>
            <a:cxnSpLocks noChangeShapeType="1"/>
            <a:endCxn id="190481" idx="0"/>
          </p:cNvCxnSpPr>
          <p:nvPr/>
        </p:nvCxnSpPr>
        <p:spPr bwMode="auto">
          <a:xfrm>
            <a:off x="1485900" y="4191000"/>
            <a:ext cx="0" cy="304800"/>
          </a:xfrm>
          <a:prstGeom prst="straightConnector1">
            <a:avLst/>
          </a:prstGeom>
          <a:noFill/>
          <a:ln w="9525">
            <a:solidFill>
              <a:srgbClr val="000000"/>
            </a:solidFill>
            <a:round/>
            <a:headEnd/>
            <a:tailEnd type="triangle" w="med" len="med"/>
          </a:ln>
        </p:spPr>
      </p:cxnSp>
      <p:cxnSp>
        <p:nvCxnSpPr>
          <p:cNvPr id="190497" name="AutoShape 33"/>
          <p:cNvCxnSpPr>
            <a:cxnSpLocks noChangeShapeType="1"/>
            <a:endCxn id="190484" idx="1"/>
          </p:cNvCxnSpPr>
          <p:nvPr/>
        </p:nvCxnSpPr>
        <p:spPr bwMode="auto">
          <a:xfrm>
            <a:off x="3124200" y="4191000"/>
            <a:ext cx="152400" cy="342900"/>
          </a:xfrm>
          <a:prstGeom prst="straightConnector1">
            <a:avLst/>
          </a:prstGeom>
          <a:noFill/>
          <a:ln w="9525">
            <a:solidFill>
              <a:srgbClr val="000000"/>
            </a:solidFill>
            <a:round/>
            <a:headEnd/>
            <a:tailEnd type="triangle" w="med" len="med"/>
          </a:ln>
        </p:spPr>
      </p:cxnSp>
      <p:sp>
        <p:nvSpPr>
          <p:cNvPr id="190498" name="Rectangle 34"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914400" y="5334000"/>
            <a:ext cx="7239000" cy="1143000"/>
          </a:xfrm>
          <a:prstGeom prst="rect">
            <a:avLst/>
          </a:prstGeom>
          <a:solidFill>
            <a:srgbClr val="FFFFFF"/>
          </a:solidFill>
          <a:ln w="9525">
            <a:solidFill>
              <a:srgbClr val="000000"/>
            </a:solidFill>
            <a:miter lim="800000"/>
            <a:headEnd/>
            <a:tailEnd/>
          </a:ln>
        </p:spPr>
        <p:txBody>
          <a:bodyPr/>
          <a:lstStyle/>
          <a:p>
            <a:pPr algn="ctr" eaLnBrk="1" hangingPunct="1"/>
            <a:r>
              <a:rPr lang="en-US" sz="1000" u="sng" dirty="0">
                <a:latin typeface="Times New Roman" pitchFamily="18" charset="0"/>
              </a:rPr>
              <a:t>Immediate Objectives (Up to 72 Hours After Notification of the Event):</a:t>
            </a:r>
          </a:p>
          <a:p>
            <a:pPr lvl="1" eaLnBrk="1" hangingPunct="1">
              <a:spcAft>
                <a:spcPts val="1000"/>
              </a:spcAft>
              <a:buFont typeface="Times New Roman" pitchFamily="18" charset="0"/>
              <a:buChar char="1"/>
            </a:pPr>
            <a:r>
              <a:rPr lang="en-US" sz="1000" dirty="0">
                <a:latin typeface="Times New Roman" pitchFamily="18" charset="0"/>
              </a:rPr>
              <a:t>GRYD, CIW, and/or LAPD collect and disseminate accurate information to defuse potentially volatile situations—i.e., rumor control.</a:t>
            </a:r>
          </a:p>
          <a:p>
            <a:pPr eaLnBrk="1" hangingPunct="1">
              <a:spcAft>
                <a:spcPts val="1000"/>
              </a:spcAft>
              <a:buFont typeface="Times New Roman" pitchFamily="18" charset="0"/>
              <a:buChar char="2"/>
            </a:pPr>
            <a:r>
              <a:rPr lang="en-US" sz="1000" dirty="0">
                <a:latin typeface="Times New Roman" pitchFamily="18" charset="0"/>
              </a:rPr>
              <a:t>GRYD, CIW, and/or LAPD identify and provide mediation across/within individuals, families, and/or gangs. </a:t>
            </a:r>
          </a:p>
          <a:p>
            <a:pPr eaLnBrk="1" hangingPunct="1">
              <a:spcAft>
                <a:spcPts val="1000"/>
              </a:spcAft>
              <a:buFont typeface="Times New Roman" pitchFamily="18" charset="0"/>
              <a:buChar char="3"/>
            </a:pPr>
            <a:r>
              <a:rPr lang="en-US" sz="1000" dirty="0">
                <a:latin typeface="Times New Roman" pitchFamily="18" charset="0"/>
              </a:rPr>
              <a:t>GRYD, CIW, and/or LAPD make contact with the victim’s family and facilitate the connection to services if appropriate and needed.                                                                                                                                    </a:t>
            </a:r>
            <a:endParaRPr lang="en-US" sz="1000" dirty="0">
              <a:latin typeface="Arial" charset="0"/>
            </a:endParaRPr>
          </a:p>
        </p:txBody>
      </p:sp>
      <p:cxnSp>
        <p:nvCxnSpPr>
          <p:cNvPr id="190499" name="AutoShape 35"/>
          <p:cNvCxnSpPr>
            <a:cxnSpLocks noChangeShapeType="1"/>
            <a:endCxn id="190498" idx="0"/>
          </p:cNvCxnSpPr>
          <p:nvPr/>
        </p:nvCxnSpPr>
        <p:spPr bwMode="auto">
          <a:xfrm flipH="1">
            <a:off x="4533900" y="4876800"/>
            <a:ext cx="2595563" cy="457200"/>
          </a:xfrm>
          <a:prstGeom prst="straightConnector1">
            <a:avLst/>
          </a:prstGeom>
          <a:noFill/>
          <a:ln w="9525">
            <a:solidFill>
              <a:srgbClr val="000000"/>
            </a:solidFill>
            <a:round/>
            <a:headEnd/>
            <a:tailEnd type="triangle" w="med" len="med"/>
          </a:ln>
        </p:spPr>
      </p:cxnSp>
      <p:cxnSp>
        <p:nvCxnSpPr>
          <p:cNvPr id="190500" name="AutoShape 36"/>
          <p:cNvCxnSpPr>
            <a:cxnSpLocks noChangeShapeType="1"/>
            <a:stCxn id="190481" idx="3"/>
            <a:endCxn id="190498" idx="0"/>
          </p:cNvCxnSpPr>
          <p:nvPr/>
        </p:nvCxnSpPr>
        <p:spPr bwMode="auto">
          <a:xfrm>
            <a:off x="2514600" y="4876800"/>
            <a:ext cx="2019300" cy="457200"/>
          </a:xfrm>
          <a:prstGeom prst="straightConnector1">
            <a:avLst/>
          </a:prstGeom>
          <a:noFill/>
          <a:ln w="9525">
            <a:solidFill>
              <a:srgbClr val="000000"/>
            </a:solidFill>
            <a:round/>
            <a:headEnd/>
            <a:tailEnd type="triangle" w="med" len="med"/>
          </a:ln>
        </p:spPr>
      </p:cxnSp>
      <p:sp>
        <p:nvSpPr>
          <p:cNvPr id="190501" name="Rectangle 37" descr="This slide provides a flow chart that begins with first level: violence reported to police or community members. The second level offers two options: GRYD Staff Notified and Community Intervention Worker (CIW) Notified.  The third level is “GRYD Staff and/or Intervention Worker contact LAPD to collect information.”  The fourth level is “On-going information gathering process begins to determine if the crime was gang-related or has the potential for retaliation in the community.” The fifth level offers three options: Crime is gang-related or has the potential for retaliation; Unclear whether crime is gang-related or has potential for retaliation; Crime is not gang-related/no potential for retaliation.  If the crime is gang-related or has the potential for retaliation and there is activity at crime Scene and/or hospital, GRYD Staff &amp; CIW respond to the scene. If the crime is gang-related or has the potential for retaliation and there is no activity at crime Scene and/or hospital, GRYD &amp; CIW gather more info.  If it is unclear whether the crime is gang-related or has the potential for retaliation, GRYD &amp; CIW gather more info.—CIW may be deployed.  If the crime is not gang-related/no potential for retaliation, there is no deployment unless need for rumor control.  At the bottom of the flow chart are immediate objectives (up to 72 Hours after notification of the event): (1) GRYD, CIW, and/or LAPD collect and disseminate accurate information to defuse potentially volatile situations—i.e., rumor control. (2) GRYD, CIW, and/or LAPD identify and provide mediation across/within individuals, families, and/or gangs.  GRYD, CIW, and/or LAPD make contact with the victim’s family and facilitate the connection to services if appropriate and needed.     "/>
          <p:cNvSpPr>
            <a:spLocks noChangeArrowheads="1"/>
          </p:cNvSpPr>
          <p:nvPr/>
        </p:nvSpPr>
        <p:spPr bwMode="auto">
          <a:xfrm>
            <a:off x="6324600" y="2971800"/>
            <a:ext cx="1576388" cy="533400"/>
          </a:xfrm>
          <a:prstGeom prst="rect">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Crime is not gang-related/no potential for retaliation</a:t>
            </a:r>
            <a:endParaRPr lang="en-US" sz="1000" dirty="0">
              <a:latin typeface="Arial" charset="0"/>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ext Box 2"/>
          <p:cNvSpPr txBox="1">
            <a:spLocks noChangeArrowheads="1"/>
          </p:cNvSpPr>
          <p:nvPr/>
        </p:nvSpPr>
        <p:spPr bwMode="auto">
          <a:xfrm>
            <a:off x="152400" y="228600"/>
            <a:ext cx="8839200" cy="304800"/>
          </a:xfrm>
          <a:prstGeom prst="rect">
            <a:avLst/>
          </a:prstGeom>
          <a:noFill/>
          <a:ln w="9525">
            <a:noFill/>
            <a:miter lim="800000"/>
            <a:headEnd/>
            <a:tailEnd/>
          </a:ln>
          <a:effectLst/>
        </p:spPr>
        <p:txBody>
          <a:bodyPr>
            <a:spAutoFit/>
          </a:bodyPr>
          <a:lstStyle/>
          <a:p>
            <a:pPr algn="ctr" eaLnBrk="1" hangingPunct="1"/>
            <a:r>
              <a:rPr lang="en-US" sz="1400" b="1">
                <a:latin typeface="Arial" charset="0"/>
              </a:rPr>
              <a:t>Figure 1:  An Overview of the GRYD Intervention Crisis Response (Model of Practice—Continued)</a:t>
            </a:r>
          </a:p>
        </p:txBody>
      </p:sp>
      <p:sp>
        <p:nvSpPr>
          <p:cNvPr id="191491" name="AutoShape 3"/>
          <p:cNvSpPr>
            <a:spLocks noChangeArrowheads="1"/>
          </p:cNvSpPr>
          <p:nvPr/>
        </p:nvSpPr>
        <p:spPr bwMode="auto">
          <a:xfrm>
            <a:off x="1219200" y="609600"/>
            <a:ext cx="2492375" cy="268288"/>
          </a:xfrm>
          <a:prstGeom prst="flowChartPreparation">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GRYD Staff</a:t>
            </a:r>
            <a:endParaRPr lang="en-US" sz="1000" dirty="0">
              <a:latin typeface="Arial" charset="0"/>
            </a:endParaRPr>
          </a:p>
        </p:txBody>
      </p:sp>
      <p:sp>
        <p:nvSpPr>
          <p:cNvPr id="191492" name="AutoShape 4" descr="This slide is titled, “Figure 1: An Overview of the GRYD Intervention Crisis Response (Model of Practice—Continued)” and offers a flow chart. The top level of the flow chart is GRYD staff and Community Intervention Worker (CIW). These two are connected at the next tier to the LAPD. Flowing from these three groups is the next tier, “on-going communication and assessment of information between the partners of the triangle as well as from community members, gangs, and any other source in order to address the following objectives.” For Intermediate Objectives (Up to 2 Weeks After Notification of the Event): GRYD, CIW, and/or LAPD will: Engage community members who could benefit from prevention and intervention services, Help victim’s family get information and link to victim assistance programs and/or other needed services (e.g., funeral services, trauma/grief counseling, etc.), Maintain a peaceful environment through community rituals and funeral services, on-going monitoring of and response to “hot spots,” and develop peace-making agreements across gangs where appropriate.  "/>
          <p:cNvSpPr>
            <a:spLocks noChangeArrowheads="1"/>
          </p:cNvSpPr>
          <p:nvPr/>
        </p:nvSpPr>
        <p:spPr bwMode="auto">
          <a:xfrm>
            <a:off x="4876800" y="609600"/>
            <a:ext cx="3840163" cy="268288"/>
          </a:xfrm>
          <a:prstGeom prst="flowChartPreparation">
            <a:avLst/>
          </a:prstGeom>
          <a:solidFill>
            <a:srgbClr val="FFFFFF"/>
          </a:solidFill>
          <a:ln w="9525">
            <a:solidFill>
              <a:srgbClr val="000000"/>
            </a:solidFill>
            <a:miter lim="800000"/>
            <a:headEnd/>
            <a:tailEnd/>
          </a:ln>
        </p:spPr>
        <p:txBody>
          <a:bodyPr/>
          <a:lstStyle/>
          <a:p>
            <a:pPr algn="ctr" eaLnBrk="1" hangingPunct="1"/>
            <a:r>
              <a:rPr lang="en-US" sz="1000" dirty="0">
                <a:latin typeface="Times New Roman" pitchFamily="18" charset="0"/>
              </a:rPr>
              <a:t>Community Intervention Worker (CIW)</a:t>
            </a:r>
            <a:endParaRPr lang="en-US" sz="1000" dirty="0">
              <a:latin typeface="Arial" charset="0"/>
            </a:endParaRPr>
          </a:p>
        </p:txBody>
      </p:sp>
      <p:sp>
        <p:nvSpPr>
          <p:cNvPr id="191493" name="Rectangle 5" descr="This slide is titled, “Figure 1: An Overview of the GRYD Intervention Crisis Response (Model of Practice—Continued)” and offers a flow chart. The top level of the flow chart is GRYD staff and Community Intervention Worker (CIW). These two are connected at the next tier to the LAPD. Flowing from these three groups is the next tier, “on-going communication and assessment of information between the partners of the triangle as well as from community members, gangs, and any other source in order to address the following objectives.” For Intermediate Objectives (Up to 2 Weeks After Notification of the Event): GRYD, CIW, and/or LAPD will: Engage community members who could benefit from prevention and intervention services, Help victim’s family get information and link to victim assistance programs and/or other needed services (e.g., funeral services, trauma/grief counseling, etc.), Maintain a peaceful environment through community rituals and funeral services, on-going monitoring of and response to “hot spots,” and develop peace-making agreements across gangs where appropriate.  "/>
          <p:cNvSpPr>
            <a:spLocks noChangeArrowheads="1"/>
          </p:cNvSpPr>
          <p:nvPr/>
        </p:nvSpPr>
        <p:spPr bwMode="auto">
          <a:xfrm>
            <a:off x="5181600" y="2743200"/>
            <a:ext cx="3071813" cy="3581400"/>
          </a:xfrm>
          <a:prstGeom prst="rect">
            <a:avLst/>
          </a:prstGeom>
          <a:solidFill>
            <a:srgbClr val="FFFFFF"/>
          </a:solidFill>
          <a:ln w="9525">
            <a:solidFill>
              <a:srgbClr val="000000"/>
            </a:solidFill>
            <a:miter lim="800000"/>
            <a:headEnd/>
            <a:tailEnd/>
          </a:ln>
        </p:spPr>
        <p:txBody>
          <a:bodyPr/>
          <a:lstStyle/>
          <a:p>
            <a:pPr marL="342900" indent="-342900" algn="ctr" eaLnBrk="1" hangingPunct="1"/>
            <a:r>
              <a:rPr lang="en-US" sz="1200" u="sng" dirty="0">
                <a:latin typeface="Times New Roman" pitchFamily="18" charset="0"/>
              </a:rPr>
              <a:t>Long-Term Objectives (On-Going)</a:t>
            </a:r>
            <a:r>
              <a:rPr lang="en-US" sz="1200" dirty="0">
                <a:latin typeface="Times New Roman" pitchFamily="18" charset="0"/>
              </a:rPr>
              <a:t>:</a:t>
            </a:r>
          </a:p>
          <a:p>
            <a:pPr marL="800100" lvl="1" indent="-342900" eaLnBrk="1" hangingPunct="1">
              <a:spcAft>
                <a:spcPts val="1000"/>
              </a:spcAft>
            </a:pPr>
            <a:endParaRPr lang="en-US" sz="1100" dirty="0">
              <a:latin typeface="Times New Roman" pitchFamily="18" charset="0"/>
            </a:endParaRPr>
          </a:p>
          <a:p>
            <a:pPr marL="800100" lvl="1" indent="-342900" eaLnBrk="1" hangingPunct="1">
              <a:spcAft>
                <a:spcPts val="1000"/>
              </a:spcAft>
            </a:pPr>
            <a:r>
              <a:rPr lang="en-US" sz="1100" dirty="0">
                <a:latin typeface="Times New Roman" pitchFamily="18" charset="0"/>
              </a:rPr>
              <a:t>GRYD, CIW, and/or LAPD will: </a:t>
            </a:r>
          </a:p>
          <a:p>
            <a:pPr marL="800100" lvl="1" indent="-342900" eaLnBrk="1" hangingPunct="1">
              <a:spcAft>
                <a:spcPts val="1000"/>
              </a:spcAft>
              <a:buFontTx/>
              <a:buAutoNum type="arabicPeriod"/>
            </a:pPr>
            <a:r>
              <a:rPr lang="en-US" sz="1100" dirty="0">
                <a:latin typeface="Times New Roman" pitchFamily="18" charset="0"/>
              </a:rPr>
              <a:t>On-going engagement/referrals to prevention and intervention services for those involved and/or close to the incident.</a:t>
            </a:r>
          </a:p>
          <a:p>
            <a:pPr marL="800100" lvl="1" indent="-342900" eaLnBrk="1" hangingPunct="1">
              <a:spcAft>
                <a:spcPts val="1000"/>
              </a:spcAft>
              <a:buFontTx/>
              <a:buAutoNum type="arabicPeriod"/>
            </a:pPr>
            <a:r>
              <a:rPr lang="en-US" sz="1100" dirty="0">
                <a:latin typeface="Times New Roman" pitchFamily="18" charset="0"/>
              </a:rPr>
              <a:t>On-going “check-in” with the victim’s family to make sure they have access to needed services.  </a:t>
            </a:r>
          </a:p>
          <a:p>
            <a:pPr marL="800100" lvl="1" indent="-342900" eaLnBrk="1" hangingPunct="1">
              <a:spcAft>
                <a:spcPts val="1000"/>
              </a:spcAft>
              <a:buFontTx/>
              <a:buAutoNum type="arabicPeriod"/>
            </a:pPr>
            <a:r>
              <a:rPr lang="en-US" sz="1100" dirty="0">
                <a:latin typeface="Times New Roman" pitchFamily="18" charset="0"/>
              </a:rPr>
              <a:t>On-going monitoring of and response to “hot spots.”</a:t>
            </a:r>
          </a:p>
          <a:p>
            <a:pPr marL="800100" lvl="1" indent="-342900" eaLnBrk="1" hangingPunct="1">
              <a:spcAft>
                <a:spcPts val="1000"/>
              </a:spcAft>
              <a:buFontTx/>
              <a:buAutoNum type="arabicPeriod"/>
            </a:pPr>
            <a:r>
              <a:rPr lang="en-US" sz="1100" dirty="0">
                <a:latin typeface="Times New Roman" pitchFamily="18" charset="0"/>
              </a:rPr>
              <a:t>Identify the need for additional services in the community such as the Summer Night Lights Program, peace marches, and so on.  </a:t>
            </a:r>
          </a:p>
          <a:p>
            <a:pPr marL="342900" indent="-342900" eaLnBrk="1" hangingPunct="1"/>
            <a:endParaRPr lang="en-US" sz="1800" dirty="0">
              <a:latin typeface="Arial" charset="0"/>
            </a:endParaRPr>
          </a:p>
        </p:txBody>
      </p:sp>
      <p:sp>
        <p:nvSpPr>
          <p:cNvPr id="191494" name="Rectangle 6" descr="This slide is titled, “Figure 1: An Overview of the GRYD Intervention Crisis Response (Model of Practice—Continued)” and offers a flow chart. The top level of the flow chart is GRYD staff and Community Intervention Worker (CIW). These two are connected at the next tier to the LAPD. Flowing from these three groups is the next tier, “on-going communication and assessment of information between the partners of the triangle as well as from community members, gangs, and any other source in order to address the following objectives.” For Intermediate Objectives (Up to 2 Weeks After Notification of the Event): GRYD, CIW, and/or LAPD will: Engage community members who could benefit from prevention and intervention services, Help victim’s family get information and link to victim assistance programs and/or other needed services (e.g., funeral services, trauma/grief counseling, etc.), Maintain a peaceful environment through community rituals and funeral services, on-going monitoring of and response to “hot spots,” and develop peace-making agreements across gangs where appropriate.  "/>
          <p:cNvSpPr>
            <a:spLocks noChangeArrowheads="1"/>
          </p:cNvSpPr>
          <p:nvPr/>
        </p:nvSpPr>
        <p:spPr bwMode="auto">
          <a:xfrm>
            <a:off x="914400" y="2743200"/>
            <a:ext cx="3017838" cy="3581400"/>
          </a:xfrm>
          <a:prstGeom prst="rect">
            <a:avLst/>
          </a:prstGeom>
          <a:solidFill>
            <a:srgbClr val="FFFFFF"/>
          </a:solidFill>
          <a:ln w="9525">
            <a:solidFill>
              <a:srgbClr val="000000"/>
            </a:solidFill>
            <a:miter lim="800000"/>
            <a:headEnd/>
            <a:tailEnd/>
          </a:ln>
        </p:spPr>
        <p:txBody>
          <a:bodyPr/>
          <a:lstStyle/>
          <a:p>
            <a:pPr marL="342900" indent="-342900" algn="ctr" eaLnBrk="1" hangingPunct="1"/>
            <a:r>
              <a:rPr lang="en-US" sz="1000" u="sng" dirty="0">
                <a:latin typeface="Times New Roman" pitchFamily="18" charset="0"/>
              </a:rPr>
              <a:t>Intermediate Objectives (Up to 2 Weeks After Notification of the Event):</a:t>
            </a:r>
          </a:p>
          <a:p>
            <a:pPr marL="800100" lvl="1" indent="-342900" eaLnBrk="1" hangingPunct="1">
              <a:spcAft>
                <a:spcPts val="1000"/>
              </a:spcAft>
            </a:pPr>
            <a:r>
              <a:rPr lang="en-US" sz="1000" dirty="0">
                <a:latin typeface="Times New Roman" pitchFamily="18" charset="0"/>
              </a:rPr>
              <a:t>GRYD, CIW, and/or LAPD will: </a:t>
            </a:r>
          </a:p>
          <a:p>
            <a:pPr marL="800100" lvl="1" indent="-342900" eaLnBrk="1" hangingPunct="1">
              <a:spcAft>
                <a:spcPts val="1000"/>
              </a:spcAft>
              <a:buFontTx/>
              <a:buAutoNum type="arabicPeriod"/>
            </a:pPr>
            <a:r>
              <a:rPr lang="en-US" sz="1000" dirty="0">
                <a:latin typeface="Times New Roman" pitchFamily="18" charset="0"/>
              </a:rPr>
              <a:t>Engage community members who could benefit from prevention and intervention services.  </a:t>
            </a:r>
          </a:p>
          <a:p>
            <a:pPr marL="800100" lvl="1" indent="-342900" eaLnBrk="1" hangingPunct="1">
              <a:spcAft>
                <a:spcPts val="1000"/>
              </a:spcAft>
              <a:buFontTx/>
              <a:buAutoNum type="arabicPeriod"/>
            </a:pPr>
            <a:r>
              <a:rPr lang="en-US" sz="1000" dirty="0">
                <a:latin typeface="Times New Roman" pitchFamily="18" charset="0"/>
              </a:rPr>
              <a:t>Help victim’s family get information and link to victim assistance programs and/or other needed services (e.g., funeral services, trauma/grief counseling, etc.)</a:t>
            </a:r>
          </a:p>
          <a:p>
            <a:pPr marL="800100" lvl="1" indent="-342900" eaLnBrk="1" hangingPunct="1">
              <a:spcAft>
                <a:spcPts val="1000"/>
              </a:spcAft>
              <a:buFontTx/>
              <a:buAutoNum type="arabicPeriod"/>
            </a:pPr>
            <a:r>
              <a:rPr lang="en-US" sz="1000" dirty="0">
                <a:latin typeface="Times New Roman" pitchFamily="18" charset="0"/>
              </a:rPr>
              <a:t>Maintain a peaceful environment through community rituals and funeral services.</a:t>
            </a:r>
          </a:p>
          <a:p>
            <a:pPr marL="800100" lvl="1" indent="-342900" eaLnBrk="1" hangingPunct="1">
              <a:spcAft>
                <a:spcPts val="1000"/>
              </a:spcAft>
              <a:buFontTx/>
              <a:buAutoNum type="arabicPeriod"/>
            </a:pPr>
            <a:r>
              <a:rPr lang="en-US" sz="1000" dirty="0">
                <a:latin typeface="Times New Roman" pitchFamily="18" charset="0"/>
              </a:rPr>
              <a:t>On-going monitoring of and response to “hot spots.</a:t>
            </a:r>
          </a:p>
          <a:p>
            <a:pPr marL="800100" lvl="1" indent="-342900" eaLnBrk="1" hangingPunct="1">
              <a:spcAft>
                <a:spcPts val="1000"/>
              </a:spcAft>
              <a:buFontTx/>
              <a:buAutoNum type="arabicPeriod"/>
            </a:pPr>
            <a:r>
              <a:rPr lang="en-US" sz="1000" dirty="0">
                <a:latin typeface="Times New Roman" pitchFamily="18" charset="0"/>
              </a:rPr>
              <a:t>Develop peace-making agreements across gangs where appropriate.  </a:t>
            </a:r>
          </a:p>
          <a:p>
            <a:pPr marL="800100" lvl="1" indent="-342900" eaLnBrk="1" hangingPunct="1">
              <a:spcAft>
                <a:spcPts val="1000"/>
              </a:spcAft>
            </a:pPr>
            <a:r>
              <a:rPr lang="en-US" sz="1000" dirty="0">
                <a:latin typeface="Times New Roman" pitchFamily="18" charset="0"/>
              </a:rPr>
              <a:t> </a:t>
            </a:r>
            <a:endParaRPr lang="en-US" sz="1000" dirty="0">
              <a:latin typeface="Arial" charset="0"/>
            </a:endParaRPr>
          </a:p>
        </p:txBody>
      </p:sp>
      <p:cxnSp>
        <p:nvCxnSpPr>
          <p:cNvPr id="191495" name="AutoShape 7"/>
          <p:cNvCxnSpPr>
            <a:cxnSpLocks noChangeShapeType="1"/>
            <a:stCxn id="191492" idx="2"/>
            <a:endCxn id="191499" idx="0"/>
          </p:cNvCxnSpPr>
          <p:nvPr/>
        </p:nvCxnSpPr>
        <p:spPr bwMode="auto">
          <a:xfrm flipH="1">
            <a:off x="4533900" y="877888"/>
            <a:ext cx="2263775" cy="341312"/>
          </a:xfrm>
          <a:prstGeom prst="straightConnector1">
            <a:avLst/>
          </a:prstGeom>
          <a:noFill/>
          <a:ln w="9525">
            <a:solidFill>
              <a:srgbClr val="000000"/>
            </a:solidFill>
            <a:round/>
            <a:headEnd type="triangle" w="med" len="med"/>
            <a:tailEnd type="triangle" w="med" len="med"/>
          </a:ln>
        </p:spPr>
      </p:cxnSp>
      <p:cxnSp>
        <p:nvCxnSpPr>
          <p:cNvPr id="191496" name="AutoShape 8"/>
          <p:cNvCxnSpPr>
            <a:cxnSpLocks noChangeShapeType="1"/>
            <a:stCxn id="191491" idx="2"/>
            <a:endCxn id="191499" idx="0"/>
          </p:cNvCxnSpPr>
          <p:nvPr/>
        </p:nvCxnSpPr>
        <p:spPr bwMode="auto">
          <a:xfrm>
            <a:off x="2465388" y="877888"/>
            <a:ext cx="2068512" cy="341312"/>
          </a:xfrm>
          <a:prstGeom prst="straightConnector1">
            <a:avLst/>
          </a:prstGeom>
          <a:noFill/>
          <a:ln w="9525">
            <a:solidFill>
              <a:srgbClr val="000000"/>
            </a:solidFill>
            <a:round/>
            <a:headEnd type="triangle" w="med" len="med"/>
            <a:tailEnd type="triangle" w="med" len="med"/>
          </a:ln>
        </p:spPr>
      </p:cxnSp>
      <p:cxnSp>
        <p:nvCxnSpPr>
          <p:cNvPr id="191497" name="AutoShape 9"/>
          <p:cNvCxnSpPr>
            <a:cxnSpLocks noChangeShapeType="1"/>
            <a:stCxn id="191492" idx="2"/>
            <a:endCxn id="191502" idx="1"/>
          </p:cNvCxnSpPr>
          <p:nvPr/>
        </p:nvCxnSpPr>
        <p:spPr bwMode="auto">
          <a:xfrm flipH="1">
            <a:off x="4533900" y="877888"/>
            <a:ext cx="2263775" cy="874712"/>
          </a:xfrm>
          <a:prstGeom prst="straightConnector1">
            <a:avLst/>
          </a:prstGeom>
          <a:noFill/>
          <a:ln w="9525">
            <a:solidFill>
              <a:srgbClr val="000000"/>
            </a:solidFill>
            <a:round/>
            <a:headEnd type="triangle" w="med" len="med"/>
            <a:tailEnd type="triangle" w="med" len="med"/>
          </a:ln>
        </p:spPr>
      </p:cxnSp>
      <p:cxnSp>
        <p:nvCxnSpPr>
          <p:cNvPr id="191498" name="AutoShape 10"/>
          <p:cNvCxnSpPr>
            <a:cxnSpLocks noChangeShapeType="1"/>
            <a:stCxn id="191491" idx="2"/>
            <a:endCxn id="191502" idx="1"/>
          </p:cNvCxnSpPr>
          <p:nvPr/>
        </p:nvCxnSpPr>
        <p:spPr bwMode="auto">
          <a:xfrm>
            <a:off x="2465388" y="877888"/>
            <a:ext cx="2068512" cy="874712"/>
          </a:xfrm>
          <a:prstGeom prst="straightConnector1">
            <a:avLst/>
          </a:prstGeom>
          <a:noFill/>
          <a:ln w="9525">
            <a:solidFill>
              <a:srgbClr val="000000"/>
            </a:solidFill>
            <a:round/>
            <a:headEnd type="triangle" w="med" len="med"/>
            <a:tailEnd type="triangle" w="med" len="med"/>
          </a:ln>
        </p:spPr>
      </p:cxnSp>
      <p:sp>
        <p:nvSpPr>
          <p:cNvPr id="191499" name="AutoShape 11" descr="This slide is titled, “Figure 1: An Overview of the GRYD Intervention Crisis Response (Model of Practice—Continued)” and offers a flow chart. The top level of the flow chart is GRYD staff and Community Intervention Worker (CIW). These two are connected at the next tier to the LAPD. Flowing from these three groups is the next tier, “on-going communication and assessment of information between the partners of the triangle as well as from community members, gangs, and any other source in order to address the following objectives.” For Intermediate Objectives (Up to 2 Weeks After Notification of the Event): GRYD, CIW, and/or LAPD will: Engage community members who could benefit from prevention and intervention services, Help victim’s family get information and link to victim assistance programs and/or other needed services (e.g., funeral services, trauma/grief counseling, etc.), Maintain a peaceful environment through community rituals and funeral services, on-going monitoring of and response to “hot spots,” and develop peace-making agreements across gangs where appropriate.  "/>
          <p:cNvSpPr>
            <a:spLocks noChangeArrowheads="1"/>
          </p:cNvSpPr>
          <p:nvPr/>
        </p:nvSpPr>
        <p:spPr bwMode="auto">
          <a:xfrm>
            <a:off x="2895600" y="1219200"/>
            <a:ext cx="3276600" cy="228600"/>
          </a:xfrm>
          <a:prstGeom prst="flowChartPreparation">
            <a:avLst/>
          </a:prstGeom>
          <a:solidFill>
            <a:srgbClr val="FFFFFF"/>
          </a:solidFill>
          <a:ln w="9525">
            <a:solidFill>
              <a:srgbClr val="000000"/>
            </a:solidFill>
            <a:miter lim="800000"/>
            <a:headEnd/>
            <a:tailEnd/>
          </a:ln>
        </p:spPr>
        <p:txBody>
          <a:bodyPr/>
          <a:lstStyle/>
          <a:p>
            <a:pPr algn="ctr" eaLnBrk="1" hangingPunct="1"/>
            <a:r>
              <a:rPr lang="en-US" sz="1000">
                <a:latin typeface="Times New Roman" pitchFamily="18" charset="0"/>
              </a:rPr>
              <a:t>LAPD                                                </a:t>
            </a:r>
            <a:endParaRPr lang="en-US" sz="1000">
              <a:latin typeface="Arial" charset="0"/>
            </a:endParaRPr>
          </a:p>
        </p:txBody>
      </p:sp>
      <p:cxnSp>
        <p:nvCxnSpPr>
          <p:cNvPr id="191500" name="AutoShape 12"/>
          <p:cNvCxnSpPr>
            <a:cxnSpLocks noChangeShapeType="1"/>
          </p:cNvCxnSpPr>
          <p:nvPr/>
        </p:nvCxnSpPr>
        <p:spPr bwMode="auto">
          <a:xfrm flipH="1">
            <a:off x="2819400" y="2286000"/>
            <a:ext cx="1585913" cy="396875"/>
          </a:xfrm>
          <a:prstGeom prst="straightConnector1">
            <a:avLst/>
          </a:prstGeom>
          <a:noFill/>
          <a:ln w="9525">
            <a:solidFill>
              <a:srgbClr val="000000"/>
            </a:solidFill>
            <a:round/>
            <a:headEnd/>
            <a:tailEnd type="triangle" w="med" len="med"/>
          </a:ln>
        </p:spPr>
      </p:cxnSp>
      <p:cxnSp>
        <p:nvCxnSpPr>
          <p:cNvPr id="191501" name="AutoShape 13"/>
          <p:cNvCxnSpPr>
            <a:cxnSpLocks noChangeShapeType="1"/>
          </p:cNvCxnSpPr>
          <p:nvPr/>
        </p:nvCxnSpPr>
        <p:spPr bwMode="auto">
          <a:xfrm>
            <a:off x="4419600" y="2286000"/>
            <a:ext cx="2046288" cy="396875"/>
          </a:xfrm>
          <a:prstGeom prst="straightConnector1">
            <a:avLst/>
          </a:prstGeom>
          <a:noFill/>
          <a:ln w="9525">
            <a:solidFill>
              <a:srgbClr val="000000"/>
            </a:solidFill>
            <a:round/>
            <a:headEnd/>
            <a:tailEnd type="triangle" w="med" len="med"/>
          </a:ln>
        </p:spPr>
      </p:cxnSp>
      <p:sp>
        <p:nvSpPr>
          <p:cNvPr id="191502" name="AutoShape 14" descr="This slide is titled, “Figure 1: An Overview of the GRYD Intervention Crisis Response (Model of Practice—Continued)” and offers a flow chart. The top level of the flow chart is GRYD staff and Community Intervention Worker (CIW). These two are connected at the next tier to the LAPD. Flowing from these three groups is the next tier, “on-going communication and assessment of information between the partners of the triangle as well as from community members, gangs, and any other source in order to address the following objectives.” For Intermediate Objectives (Up to 2 Weeks After Notification of the Event): GRYD, CIW, and/or LAPD will: Engage community members who could benefit from prevention and intervention services, Help victim’s family get information and link to victim assistance programs and/or other needed services (e.g., funeral services, trauma/grief counseling, etc.), Maintain a peaceful environment through community rituals and funeral services, on-going monitoring of and response to “hot spots,” and develop peace-making agreements across gangs where appropriate.  "/>
          <p:cNvSpPr>
            <a:spLocks noChangeArrowheads="1"/>
          </p:cNvSpPr>
          <p:nvPr/>
        </p:nvSpPr>
        <p:spPr bwMode="auto">
          <a:xfrm>
            <a:off x="609600" y="1752600"/>
            <a:ext cx="7848600" cy="533400"/>
          </a:xfrm>
          <a:prstGeom prst="flowChartInputOutput">
            <a:avLst/>
          </a:prstGeom>
          <a:solidFill>
            <a:srgbClr val="FFFFFF"/>
          </a:solidFill>
          <a:ln w="9525">
            <a:solidFill>
              <a:srgbClr val="000000"/>
            </a:solidFill>
            <a:miter lim="800000"/>
            <a:headEnd/>
            <a:tailEnd/>
          </a:ln>
        </p:spPr>
        <p:txBody>
          <a:bodyPr/>
          <a:lstStyle/>
          <a:p>
            <a:pPr algn="ctr" eaLnBrk="1" hangingPunct="1"/>
            <a:r>
              <a:rPr lang="en-US" sz="1000">
                <a:latin typeface="Times New Roman" pitchFamily="18" charset="0"/>
              </a:rPr>
              <a:t>On-going communication and assessment of information between the partners of the triangle as well as from community members, gangs, and any other source in order to address the following objectives: </a:t>
            </a:r>
          </a:p>
          <a:p>
            <a:pPr eaLnBrk="1" hangingPunct="1"/>
            <a:endParaRPr lang="en-US" sz="1000">
              <a:latin typeface="Arial" charset="0"/>
            </a:endParaRPr>
          </a:p>
        </p:txBody>
      </p:sp>
      <p:cxnSp>
        <p:nvCxnSpPr>
          <p:cNvPr id="191503" name="AutoShape 15"/>
          <p:cNvCxnSpPr>
            <a:cxnSpLocks noChangeShapeType="1"/>
            <a:endCxn id="191502" idx="1"/>
          </p:cNvCxnSpPr>
          <p:nvPr/>
        </p:nvCxnSpPr>
        <p:spPr bwMode="auto">
          <a:xfrm flipH="1">
            <a:off x="4533900" y="1447800"/>
            <a:ext cx="38100" cy="304800"/>
          </a:xfrm>
          <a:prstGeom prst="straightConnector1">
            <a:avLst/>
          </a:prstGeom>
          <a:noFill/>
          <a:ln w="9525">
            <a:solidFill>
              <a:srgbClr val="000000"/>
            </a:solidFill>
            <a:round/>
            <a:headEnd type="triangle" w="med" len="med"/>
            <a:tailEnd type="triangle" w="med" len="med"/>
          </a:ln>
        </p:spPr>
      </p:cxnSp>
      <p:sp>
        <p:nvSpPr>
          <p:cNvPr id="191504" name="Line 16"/>
          <p:cNvSpPr>
            <a:spLocks noChangeShapeType="1"/>
          </p:cNvSpPr>
          <p:nvPr/>
        </p:nvSpPr>
        <p:spPr bwMode="auto">
          <a:xfrm>
            <a:off x="3733800" y="762000"/>
            <a:ext cx="1143000" cy="0"/>
          </a:xfrm>
          <a:prstGeom prst="line">
            <a:avLst/>
          </a:prstGeom>
          <a:noFill/>
          <a:ln w="9525">
            <a:solidFill>
              <a:srgbClr val="000000"/>
            </a:solidFill>
            <a:round/>
            <a:headEnd type="triangle" w="med" len="med"/>
            <a:tailEnd type="triangle" w="med" len="med"/>
          </a:ln>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itle 16"/>
          <p:cNvSpPr>
            <a:spLocks noGrp="1"/>
          </p:cNvSpPr>
          <p:nvPr>
            <p:ph type="title" idx="4294967295"/>
          </p:nvPr>
        </p:nvSpPr>
        <p:spPr>
          <a:xfrm>
            <a:off x="457200" y="228600"/>
            <a:ext cx="8229600" cy="685800"/>
          </a:xfrm>
        </p:spPr>
        <p:txBody>
          <a:bodyPr/>
          <a:lstStyle/>
          <a:p>
            <a:pPr algn="r"/>
            <a:r>
              <a:rPr lang="en-US" sz="2800" dirty="0"/>
              <a:t>Now: Intervention Violence Interruption</a:t>
            </a:r>
          </a:p>
        </p:txBody>
      </p:sp>
      <p:sp>
        <p:nvSpPr>
          <p:cNvPr id="194563" name="Rectangle 3"/>
          <p:cNvSpPr>
            <a:spLocks noChangeArrowheads="1"/>
          </p:cNvSpPr>
          <p:nvPr/>
        </p:nvSpPr>
        <p:spPr bwMode="auto">
          <a:xfrm>
            <a:off x="2819400" y="1066800"/>
            <a:ext cx="5791200" cy="5486400"/>
          </a:xfrm>
          <a:prstGeom prst="rect">
            <a:avLst/>
          </a:prstGeom>
          <a:noFill/>
          <a:ln w="9525">
            <a:solidFill>
              <a:srgbClr val="808000"/>
            </a:solidFill>
            <a:miter lim="800000"/>
            <a:headEnd/>
            <a:tailEnd/>
          </a:ln>
          <a:effectLst/>
        </p:spPr>
        <p:txBody>
          <a:bodyPr wrap="none" anchor="ctr"/>
          <a:lstStyle/>
          <a:p>
            <a:endParaRPr lang="en-US"/>
          </a:p>
        </p:txBody>
      </p:sp>
      <p:sp>
        <p:nvSpPr>
          <p:cNvPr id="194564" name="Rectangle 4">
            <a:hlinkClick r:id="rId3" action="ppaction://hlinksldjump"/>
          </p:cNvPr>
          <p:cNvSpPr>
            <a:spLocks noChangeArrowheads="1"/>
          </p:cNvSpPr>
          <p:nvPr/>
        </p:nvSpPr>
        <p:spPr bwMode="auto">
          <a:xfrm>
            <a:off x="457200" y="10668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94565"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94566"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94567"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94568" name="Rectangle 8">
            <a:hlinkClick r:id="rId7" action="ppaction://hlinksldjump"/>
          </p:cNvPr>
          <p:cNvSpPr>
            <a:spLocks noChangeArrowheads="1"/>
          </p:cNvSpPr>
          <p:nvPr/>
        </p:nvSpPr>
        <p:spPr bwMode="auto">
          <a:xfrm>
            <a:off x="457200" y="3810000"/>
            <a:ext cx="2133600" cy="685800"/>
          </a:xfrm>
          <a:prstGeom prst="rect">
            <a:avLst/>
          </a:prstGeom>
          <a:solidFill>
            <a:srgbClr val="CC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94569"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94570"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94571"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194572" name="Rectangle 12"/>
          <p:cNvSpPr>
            <a:spLocks noChangeArrowheads="1"/>
          </p:cNvSpPr>
          <p:nvPr/>
        </p:nvSpPr>
        <p:spPr bwMode="auto">
          <a:xfrm>
            <a:off x="2590800" y="2438400"/>
            <a:ext cx="228600" cy="685800"/>
          </a:xfrm>
          <a:prstGeom prst="rect">
            <a:avLst/>
          </a:prstGeom>
          <a:solidFill>
            <a:srgbClr val="808000"/>
          </a:solidFill>
          <a:ln w="9525">
            <a:noFill/>
            <a:miter lim="800000"/>
            <a:headEnd/>
            <a:tailEnd/>
          </a:ln>
          <a:effectLst/>
        </p:spPr>
        <p:txBody>
          <a:bodyPr wrap="none" anchor="ctr"/>
          <a:lstStyle/>
          <a:p>
            <a:endParaRPr lang="en-US"/>
          </a:p>
        </p:txBody>
      </p:sp>
      <p:sp>
        <p:nvSpPr>
          <p:cNvPr id="194574" name="Rectangle 14"/>
          <p:cNvSpPr>
            <a:spLocks noChangeArrowheads="1"/>
          </p:cNvSpPr>
          <p:nvPr/>
        </p:nvSpPr>
        <p:spPr bwMode="auto">
          <a:xfrm>
            <a:off x="2895600" y="1066800"/>
            <a:ext cx="5715000" cy="5105400"/>
          </a:xfrm>
          <a:prstGeom prst="rect">
            <a:avLst/>
          </a:prstGeom>
          <a:noFill/>
          <a:ln w="9525">
            <a:noFill/>
            <a:miter lim="800000"/>
            <a:headEnd/>
            <a:tailEnd/>
          </a:ln>
          <a:effectLst/>
        </p:spPr>
        <p:txBody>
          <a:bodyPr/>
          <a:lstStyle/>
          <a:p>
            <a:pPr marL="342900" indent="-342900" algn="ctr" eaLnBrk="1" hangingPunct="1">
              <a:lnSpc>
                <a:spcPct val="90000"/>
              </a:lnSpc>
              <a:spcBef>
                <a:spcPct val="20000"/>
              </a:spcBef>
            </a:pPr>
            <a:r>
              <a:rPr lang="en-US" b="1"/>
              <a:t>Los Angeles Violence Intervention Training Academy (LAVITA)</a:t>
            </a:r>
          </a:p>
          <a:p>
            <a:pPr marL="342900" indent="-342900" eaLnBrk="1" hangingPunct="1">
              <a:lnSpc>
                <a:spcPct val="90000"/>
              </a:lnSpc>
              <a:spcBef>
                <a:spcPct val="20000"/>
              </a:spcBef>
              <a:buFontTx/>
              <a:buChar char="•"/>
            </a:pPr>
            <a:r>
              <a:rPr lang="en-US"/>
              <a:t>Provides training and certification for intervention workers.</a:t>
            </a:r>
          </a:p>
          <a:p>
            <a:pPr marL="342900" indent="-342900" eaLnBrk="1" hangingPunct="1">
              <a:lnSpc>
                <a:spcPct val="90000"/>
              </a:lnSpc>
              <a:spcBef>
                <a:spcPct val="20000"/>
              </a:spcBef>
              <a:buFontTx/>
              <a:buChar char="•"/>
            </a:pPr>
            <a:r>
              <a:rPr lang="en-US"/>
              <a:t>Basic 140 hr course, 2 continuing education modules per year (20-30 hrs)</a:t>
            </a:r>
          </a:p>
          <a:p>
            <a:pPr marL="342900" indent="-342900" eaLnBrk="1" hangingPunct="1">
              <a:lnSpc>
                <a:spcPct val="90000"/>
              </a:lnSpc>
              <a:spcBef>
                <a:spcPct val="20000"/>
              </a:spcBef>
              <a:buFontTx/>
              <a:buChar char="•"/>
            </a:pPr>
            <a:r>
              <a:rPr lang="en-US"/>
              <a:t>Curriculum:</a:t>
            </a:r>
          </a:p>
          <a:p>
            <a:pPr marL="342900" indent="-342900" eaLnBrk="1" hangingPunct="1">
              <a:lnSpc>
                <a:spcPct val="90000"/>
              </a:lnSpc>
              <a:spcBef>
                <a:spcPct val="20000"/>
              </a:spcBef>
            </a:pPr>
            <a:r>
              <a:rPr lang="en-US" sz="1800"/>
              <a:t>        Direct Practice</a:t>
            </a:r>
          </a:p>
          <a:p>
            <a:pPr marL="342900" indent="-342900" eaLnBrk="1" hangingPunct="1">
              <a:lnSpc>
                <a:spcPct val="90000"/>
              </a:lnSpc>
              <a:spcBef>
                <a:spcPct val="20000"/>
              </a:spcBef>
            </a:pPr>
            <a:r>
              <a:rPr lang="en-US" sz="1800"/>
              <a:t>        Personal Development</a:t>
            </a:r>
          </a:p>
          <a:p>
            <a:pPr marL="342900" indent="-342900" eaLnBrk="1" hangingPunct="1">
              <a:lnSpc>
                <a:spcPct val="90000"/>
              </a:lnSpc>
              <a:spcBef>
                <a:spcPct val="20000"/>
              </a:spcBef>
            </a:pPr>
            <a:r>
              <a:rPr lang="en-US" sz="1800"/>
              <a:t>        Concrete Tasks</a:t>
            </a:r>
          </a:p>
          <a:p>
            <a:pPr marL="342900" indent="-342900" eaLnBrk="1" hangingPunct="1">
              <a:lnSpc>
                <a:spcPct val="90000"/>
              </a:lnSpc>
              <a:spcBef>
                <a:spcPct val="20000"/>
              </a:spcBef>
            </a:pPr>
            <a:r>
              <a:rPr lang="en-US" sz="1800"/>
              <a:t>        Applied Theory</a:t>
            </a:r>
          </a:p>
          <a:p>
            <a:pPr marL="342900" indent="-342900" eaLnBrk="1" hangingPunct="1">
              <a:lnSpc>
                <a:spcPct val="90000"/>
              </a:lnSpc>
              <a:spcBef>
                <a:spcPct val="20000"/>
              </a:spcBef>
            </a:pPr>
            <a:r>
              <a:rPr lang="en-US" sz="1800"/>
              <a:t>        Broader Policy Issues</a:t>
            </a:r>
          </a:p>
          <a:p>
            <a:pPr marL="342900" indent="-342900" eaLnBrk="1" hangingPunct="1">
              <a:lnSpc>
                <a:spcPct val="90000"/>
              </a:lnSpc>
              <a:spcBef>
                <a:spcPct val="20000"/>
              </a:spcBef>
            </a:pPr>
            <a:endParaRPr lang="en-US" sz="1800"/>
          </a:p>
          <a:p>
            <a:pPr marL="342900" indent="-342900" eaLnBrk="1" hangingPunct="1">
              <a:lnSpc>
                <a:spcPct val="90000"/>
              </a:lnSpc>
              <a:spcBef>
                <a:spcPct val="20000"/>
              </a:spcBef>
            </a:pPr>
            <a:r>
              <a:rPr lang="en-US" sz="1800"/>
              <a:t>(LAVITA is administered by the Advancement Project)</a:t>
            </a:r>
          </a:p>
          <a:p>
            <a:pPr marL="342900" indent="-342900" eaLnBrk="1" hangingPunct="1">
              <a:lnSpc>
                <a:spcPct val="90000"/>
              </a:lnSpc>
              <a:spcBef>
                <a:spcPct val="20000"/>
              </a:spcBef>
            </a:pPr>
            <a:endParaRPr lang="en-US" sz="1800"/>
          </a:p>
          <a:p>
            <a:pPr marL="342900" indent="-342900" eaLnBrk="1" hangingPunct="1">
              <a:lnSpc>
                <a:spcPct val="90000"/>
              </a:lnSpc>
              <a:spcBef>
                <a:spcPct val="20000"/>
              </a:spcBef>
            </a:pPr>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74">
                                            <p:txEl>
                                              <p:pRg st="1" end="1"/>
                                            </p:txEl>
                                          </p:spTgt>
                                        </p:tgtEl>
                                        <p:attrNameLst>
                                          <p:attrName>style.visibility</p:attrName>
                                        </p:attrNameLst>
                                      </p:cBhvr>
                                      <p:to>
                                        <p:strVal val="visible"/>
                                      </p:to>
                                    </p:set>
                                    <p:anim calcmode="lin" valueType="num">
                                      <p:cBhvr additive="base">
                                        <p:cTn id="7" dur="500" fill="hold"/>
                                        <p:tgtEl>
                                          <p:spTgt spid="19457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7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74">
                                            <p:txEl>
                                              <p:pRg st="2" end="2"/>
                                            </p:txEl>
                                          </p:spTgt>
                                        </p:tgtEl>
                                        <p:attrNameLst>
                                          <p:attrName>style.visibility</p:attrName>
                                        </p:attrNameLst>
                                      </p:cBhvr>
                                      <p:to>
                                        <p:strVal val="visible"/>
                                      </p:to>
                                    </p:set>
                                    <p:anim calcmode="lin" valueType="num">
                                      <p:cBhvr additive="base">
                                        <p:cTn id="13" dur="500" fill="hold"/>
                                        <p:tgtEl>
                                          <p:spTgt spid="19457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7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574">
                                            <p:txEl>
                                              <p:pRg st="3" end="3"/>
                                            </p:txEl>
                                          </p:spTgt>
                                        </p:tgtEl>
                                        <p:attrNameLst>
                                          <p:attrName>style.visibility</p:attrName>
                                        </p:attrNameLst>
                                      </p:cBhvr>
                                      <p:to>
                                        <p:strVal val="visible"/>
                                      </p:to>
                                    </p:set>
                                    <p:anim calcmode="lin" valueType="num">
                                      <p:cBhvr additive="base">
                                        <p:cTn id="19" dur="500" fill="hold"/>
                                        <p:tgtEl>
                                          <p:spTgt spid="19457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7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94574">
                                            <p:txEl>
                                              <p:pRg st="4" end="4"/>
                                            </p:txEl>
                                          </p:spTgt>
                                        </p:tgtEl>
                                        <p:attrNameLst>
                                          <p:attrName>style.visibility</p:attrName>
                                        </p:attrNameLst>
                                      </p:cBhvr>
                                      <p:to>
                                        <p:strVal val="visible"/>
                                      </p:to>
                                    </p:set>
                                    <p:anim calcmode="lin" valueType="num">
                                      <p:cBhvr additive="base">
                                        <p:cTn id="23" dur="500" fill="hold"/>
                                        <p:tgtEl>
                                          <p:spTgt spid="19457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9457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94574">
                                            <p:txEl>
                                              <p:pRg st="5" end="5"/>
                                            </p:txEl>
                                          </p:spTgt>
                                        </p:tgtEl>
                                        <p:attrNameLst>
                                          <p:attrName>style.visibility</p:attrName>
                                        </p:attrNameLst>
                                      </p:cBhvr>
                                      <p:to>
                                        <p:strVal val="visible"/>
                                      </p:to>
                                    </p:set>
                                    <p:anim calcmode="lin" valueType="num">
                                      <p:cBhvr additive="base">
                                        <p:cTn id="27" dur="500" fill="hold"/>
                                        <p:tgtEl>
                                          <p:spTgt spid="19457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9457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94574">
                                            <p:txEl>
                                              <p:pRg st="6" end="6"/>
                                            </p:txEl>
                                          </p:spTgt>
                                        </p:tgtEl>
                                        <p:attrNameLst>
                                          <p:attrName>style.visibility</p:attrName>
                                        </p:attrNameLst>
                                      </p:cBhvr>
                                      <p:to>
                                        <p:strVal val="visible"/>
                                      </p:to>
                                    </p:set>
                                    <p:anim calcmode="lin" valueType="num">
                                      <p:cBhvr additive="base">
                                        <p:cTn id="31" dur="500" fill="hold"/>
                                        <p:tgtEl>
                                          <p:spTgt spid="19457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7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94574">
                                            <p:txEl>
                                              <p:pRg st="7" end="7"/>
                                            </p:txEl>
                                          </p:spTgt>
                                        </p:tgtEl>
                                        <p:attrNameLst>
                                          <p:attrName>style.visibility</p:attrName>
                                        </p:attrNameLst>
                                      </p:cBhvr>
                                      <p:to>
                                        <p:strVal val="visible"/>
                                      </p:to>
                                    </p:set>
                                    <p:anim calcmode="lin" valueType="num">
                                      <p:cBhvr additive="base">
                                        <p:cTn id="35" dur="500" fill="hold"/>
                                        <p:tgtEl>
                                          <p:spTgt spid="19457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9457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94574">
                                            <p:txEl>
                                              <p:pRg st="8" end="8"/>
                                            </p:txEl>
                                          </p:spTgt>
                                        </p:tgtEl>
                                        <p:attrNameLst>
                                          <p:attrName>style.visibility</p:attrName>
                                        </p:attrNameLst>
                                      </p:cBhvr>
                                      <p:to>
                                        <p:strVal val="visible"/>
                                      </p:to>
                                    </p:set>
                                    <p:anim calcmode="lin" valueType="num">
                                      <p:cBhvr additive="base">
                                        <p:cTn id="39" dur="500" fill="hold"/>
                                        <p:tgtEl>
                                          <p:spTgt spid="19457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9457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94574">
                                            <p:txEl>
                                              <p:pRg st="10" end="10"/>
                                            </p:txEl>
                                          </p:spTgt>
                                        </p:tgtEl>
                                        <p:attrNameLst>
                                          <p:attrName>style.visibility</p:attrName>
                                        </p:attrNameLst>
                                      </p:cBhvr>
                                      <p:to>
                                        <p:strVal val="visible"/>
                                      </p:to>
                                    </p:set>
                                    <p:anim calcmode="lin" valueType="num">
                                      <p:cBhvr additive="base">
                                        <p:cTn id="45" dur="500" fill="hold"/>
                                        <p:tgtEl>
                                          <p:spTgt spid="194574">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9457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itle 16"/>
          <p:cNvSpPr>
            <a:spLocks noGrp="1"/>
          </p:cNvSpPr>
          <p:nvPr>
            <p:ph type="title" idx="4294967295"/>
          </p:nvPr>
        </p:nvSpPr>
        <p:spPr>
          <a:xfrm>
            <a:off x="457200" y="228600"/>
            <a:ext cx="8229600" cy="685800"/>
          </a:xfrm>
        </p:spPr>
        <p:txBody>
          <a:bodyPr/>
          <a:lstStyle/>
          <a:p>
            <a:pPr algn="r"/>
            <a:r>
              <a:rPr lang="en-US" sz="2800" dirty="0"/>
              <a:t>Now: Intervention Case Management</a:t>
            </a:r>
          </a:p>
        </p:txBody>
      </p:sp>
      <p:sp>
        <p:nvSpPr>
          <p:cNvPr id="192515" name="Rectangle 3"/>
          <p:cNvSpPr>
            <a:spLocks noChangeArrowheads="1"/>
          </p:cNvSpPr>
          <p:nvPr/>
        </p:nvSpPr>
        <p:spPr bwMode="auto">
          <a:xfrm>
            <a:off x="2819400" y="1066800"/>
            <a:ext cx="5791200" cy="5486400"/>
          </a:xfrm>
          <a:prstGeom prst="rect">
            <a:avLst/>
          </a:prstGeom>
          <a:noFill/>
          <a:ln w="9525">
            <a:solidFill>
              <a:srgbClr val="CCFFFF"/>
            </a:solidFill>
            <a:miter lim="800000"/>
            <a:headEnd/>
            <a:tailEnd/>
          </a:ln>
          <a:effectLst/>
        </p:spPr>
        <p:txBody>
          <a:bodyPr wrap="none" anchor="ctr"/>
          <a:lstStyle/>
          <a:p>
            <a:endParaRPr lang="en-US"/>
          </a:p>
        </p:txBody>
      </p:sp>
      <p:sp>
        <p:nvSpPr>
          <p:cNvPr id="192516" name="Rectangle 4">
            <a:hlinkClick r:id="rId3" action="ppaction://hlinksldjump"/>
          </p:cNvPr>
          <p:cNvSpPr>
            <a:spLocks noChangeArrowheads="1"/>
          </p:cNvSpPr>
          <p:nvPr/>
        </p:nvSpPr>
        <p:spPr bwMode="auto">
          <a:xfrm>
            <a:off x="457200" y="10668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92517"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92518"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92519"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92520" name="Rectangle 8">
            <a:hlinkClick r:id="rId7" action="ppaction://hlinksldjump"/>
          </p:cNvPr>
          <p:cNvSpPr>
            <a:spLocks noChangeArrowheads="1"/>
          </p:cNvSpPr>
          <p:nvPr/>
        </p:nvSpPr>
        <p:spPr bwMode="auto">
          <a:xfrm>
            <a:off x="457200" y="3810000"/>
            <a:ext cx="2133600" cy="685800"/>
          </a:xfrm>
          <a:prstGeom prst="rect">
            <a:avLst/>
          </a:prstGeom>
          <a:solidFill>
            <a:srgbClr val="CC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92521"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92522"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92523"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192524" name="Rectangle 12"/>
          <p:cNvSpPr>
            <a:spLocks noChangeArrowheads="1"/>
          </p:cNvSpPr>
          <p:nvPr/>
        </p:nvSpPr>
        <p:spPr bwMode="auto">
          <a:xfrm>
            <a:off x="2590800" y="3124200"/>
            <a:ext cx="228600" cy="685800"/>
          </a:xfrm>
          <a:prstGeom prst="rect">
            <a:avLst/>
          </a:prstGeom>
          <a:solidFill>
            <a:srgbClr val="CCFFFF"/>
          </a:solidFill>
          <a:ln w="9525">
            <a:noFill/>
            <a:miter lim="800000"/>
            <a:headEnd/>
            <a:tailEnd/>
          </a:ln>
          <a:effectLst/>
        </p:spPr>
        <p:txBody>
          <a:bodyPr wrap="none" anchor="ctr"/>
          <a:lstStyle/>
          <a:p>
            <a:endParaRPr lang="en-US"/>
          </a:p>
        </p:txBody>
      </p:sp>
      <p:sp>
        <p:nvSpPr>
          <p:cNvPr id="192525" name="Text Box 13"/>
          <p:cNvSpPr txBox="1">
            <a:spLocks noChangeArrowheads="1"/>
          </p:cNvSpPr>
          <p:nvPr/>
        </p:nvSpPr>
        <p:spPr bwMode="auto">
          <a:xfrm>
            <a:off x="2819400" y="2286000"/>
            <a:ext cx="5791200" cy="2100263"/>
          </a:xfrm>
          <a:prstGeom prst="rect">
            <a:avLst/>
          </a:prstGeom>
          <a:noFill/>
          <a:ln w="9525">
            <a:noFill/>
            <a:miter lim="800000"/>
            <a:headEnd/>
            <a:tailEnd/>
          </a:ln>
          <a:effectLst/>
        </p:spPr>
        <p:txBody>
          <a:bodyPr>
            <a:spAutoFit/>
          </a:bodyPr>
          <a:lstStyle/>
          <a:p>
            <a:pPr marL="457200" indent="-457200">
              <a:spcBef>
                <a:spcPct val="50000"/>
              </a:spcBef>
              <a:buFontTx/>
              <a:buAutoNum type="arabicPeriod"/>
            </a:pPr>
            <a:r>
              <a:rPr lang="en-US"/>
              <a:t>Client Selection Tool</a:t>
            </a:r>
          </a:p>
          <a:p>
            <a:pPr marL="457200" indent="-457200">
              <a:spcBef>
                <a:spcPct val="50000"/>
              </a:spcBef>
              <a:buFontTx/>
              <a:buAutoNum type="arabicPeriod"/>
            </a:pPr>
            <a:r>
              <a:rPr lang="en-US"/>
              <a:t>Family Based Case Management</a:t>
            </a:r>
          </a:p>
          <a:p>
            <a:pPr marL="457200" indent="-457200">
              <a:spcBef>
                <a:spcPct val="50000"/>
              </a:spcBef>
              <a:buFontTx/>
              <a:buAutoNum type="arabicPeriod"/>
            </a:pPr>
            <a:r>
              <a:rPr lang="en-US"/>
              <a:t>Relationship Systems</a:t>
            </a:r>
          </a:p>
          <a:p>
            <a:pPr marL="457200" indent="-457200">
              <a:spcBef>
                <a:spcPct val="50000"/>
              </a:spcBef>
              <a:buFontTx/>
              <a:buAutoNum type="arabicPeriod"/>
            </a:pPr>
            <a:r>
              <a:rPr lang="en-US"/>
              <a:t>Outcome Measures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2525">
                                            <p:txEl>
                                              <p:pRg st="0" end="0"/>
                                            </p:txEl>
                                          </p:spTgt>
                                        </p:tgtEl>
                                        <p:attrNameLst>
                                          <p:attrName>style.visibility</p:attrName>
                                        </p:attrNameLst>
                                      </p:cBhvr>
                                      <p:to>
                                        <p:strVal val="visible"/>
                                      </p:to>
                                    </p:set>
                                    <p:anim calcmode="lin" valueType="num">
                                      <p:cBhvr additive="base">
                                        <p:cTn id="7" dur="500" fill="hold"/>
                                        <p:tgtEl>
                                          <p:spTgt spid="1925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25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2525">
                                            <p:txEl>
                                              <p:pRg st="1" end="1"/>
                                            </p:txEl>
                                          </p:spTgt>
                                        </p:tgtEl>
                                        <p:attrNameLst>
                                          <p:attrName>style.visibility</p:attrName>
                                        </p:attrNameLst>
                                      </p:cBhvr>
                                      <p:to>
                                        <p:strVal val="visible"/>
                                      </p:to>
                                    </p:set>
                                    <p:anim calcmode="lin" valueType="num">
                                      <p:cBhvr additive="base">
                                        <p:cTn id="13" dur="500" fill="hold"/>
                                        <p:tgtEl>
                                          <p:spTgt spid="19252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25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2525">
                                            <p:txEl>
                                              <p:pRg st="2" end="2"/>
                                            </p:txEl>
                                          </p:spTgt>
                                        </p:tgtEl>
                                        <p:attrNameLst>
                                          <p:attrName>style.visibility</p:attrName>
                                        </p:attrNameLst>
                                      </p:cBhvr>
                                      <p:to>
                                        <p:strVal val="visible"/>
                                      </p:to>
                                    </p:set>
                                    <p:anim calcmode="lin" valueType="num">
                                      <p:cBhvr additive="base">
                                        <p:cTn id="19" dur="500" fill="hold"/>
                                        <p:tgtEl>
                                          <p:spTgt spid="19252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25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2525">
                                            <p:txEl>
                                              <p:pRg st="3" end="3"/>
                                            </p:txEl>
                                          </p:spTgt>
                                        </p:tgtEl>
                                        <p:attrNameLst>
                                          <p:attrName>style.visibility</p:attrName>
                                        </p:attrNameLst>
                                      </p:cBhvr>
                                      <p:to>
                                        <p:strVal val="visible"/>
                                      </p:to>
                                    </p:set>
                                    <p:anim calcmode="lin" valueType="num">
                                      <p:cBhvr additive="base">
                                        <p:cTn id="25" dur="500" fill="hold"/>
                                        <p:tgtEl>
                                          <p:spTgt spid="19252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252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itle 16"/>
          <p:cNvSpPr>
            <a:spLocks noGrp="1"/>
          </p:cNvSpPr>
          <p:nvPr>
            <p:ph type="title" idx="4294967295"/>
          </p:nvPr>
        </p:nvSpPr>
        <p:spPr>
          <a:xfrm>
            <a:off x="457200" y="228600"/>
            <a:ext cx="8229600" cy="685800"/>
          </a:xfrm>
        </p:spPr>
        <p:txBody>
          <a:bodyPr/>
          <a:lstStyle/>
          <a:p>
            <a:pPr algn="r"/>
            <a:r>
              <a:rPr lang="en-US" sz="2800" dirty="0"/>
              <a:t>Now: Community Engagement</a:t>
            </a:r>
          </a:p>
        </p:txBody>
      </p:sp>
      <p:sp>
        <p:nvSpPr>
          <p:cNvPr id="196611" name="Rectangle 3"/>
          <p:cNvSpPr>
            <a:spLocks noChangeArrowheads="1"/>
          </p:cNvSpPr>
          <p:nvPr/>
        </p:nvSpPr>
        <p:spPr bwMode="auto">
          <a:xfrm>
            <a:off x="2819400" y="1066800"/>
            <a:ext cx="5791200" cy="5486400"/>
          </a:xfrm>
          <a:prstGeom prst="rect">
            <a:avLst/>
          </a:prstGeom>
          <a:noFill/>
          <a:ln w="9525">
            <a:solidFill>
              <a:srgbClr val="FF0000"/>
            </a:solidFill>
            <a:miter lim="800000"/>
            <a:headEnd/>
            <a:tailEnd/>
          </a:ln>
          <a:effectLst/>
        </p:spPr>
        <p:txBody>
          <a:bodyPr wrap="none" anchor="ctr"/>
          <a:lstStyle/>
          <a:p>
            <a:endParaRPr lang="en-US"/>
          </a:p>
        </p:txBody>
      </p:sp>
      <p:sp>
        <p:nvSpPr>
          <p:cNvPr id="196612" name="Rectangle 4">
            <a:hlinkClick r:id="rId3" action="ppaction://hlinksldjump"/>
          </p:cNvPr>
          <p:cNvSpPr>
            <a:spLocks noChangeArrowheads="1"/>
          </p:cNvSpPr>
          <p:nvPr/>
        </p:nvSpPr>
        <p:spPr bwMode="auto">
          <a:xfrm>
            <a:off x="457200" y="10668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96613"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96614"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96615"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96616" name="Rectangle 8">
            <a:hlinkClick r:id="rId7" action="ppaction://hlinksldjump"/>
          </p:cNvPr>
          <p:cNvSpPr>
            <a:spLocks noChangeArrowheads="1"/>
          </p:cNvSpPr>
          <p:nvPr/>
        </p:nvSpPr>
        <p:spPr bwMode="auto">
          <a:xfrm>
            <a:off x="457200" y="3810000"/>
            <a:ext cx="2133600" cy="685800"/>
          </a:xfrm>
          <a:prstGeom prst="rect">
            <a:avLst/>
          </a:prstGeom>
          <a:solidFill>
            <a:srgbClr val="FF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96617"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96618"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96619"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196620" name="Rectangle 12"/>
          <p:cNvSpPr>
            <a:spLocks noChangeArrowheads="1"/>
          </p:cNvSpPr>
          <p:nvPr/>
        </p:nvSpPr>
        <p:spPr bwMode="auto">
          <a:xfrm>
            <a:off x="2590800" y="3810000"/>
            <a:ext cx="228600" cy="685800"/>
          </a:xfrm>
          <a:prstGeom prst="rect">
            <a:avLst/>
          </a:prstGeom>
          <a:solidFill>
            <a:srgbClr val="FF0000"/>
          </a:solidFill>
          <a:ln w="9525">
            <a:noFill/>
            <a:miter lim="800000"/>
            <a:headEnd/>
            <a:tailEnd/>
          </a:ln>
          <a:effectLst/>
        </p:spPr>
        <p:txBody>
          <a:bodyPr wrap="none" anchor="ctr"/>
          <a:lstStyle/>
          <a:p>
            <a:endParaRPr lang="en-US"/>
          </a:p>
        </p:txBody>
      </p:sp>
      <p:sp>
        <p:nvSpPr>
          <p:cNvPr id="196622" name="Text Box 14"/>
          <p:cNvSpPr txBox="1">
            <a:spLocks noChangeArrowheads="1"/>
          </p:cNvSpPr>
          <p:nvPr/>
        </p:nvSpPr>
        <p:spPr bwMode="auto">
          <a:xfrm>
            <a:off x="2819400" y="2438400"/>
            <a:ext cx="5791200" cy="2100263"/>
          </a:xfrm>
          <a:prstGeom prst="rect">
            <a:avLst/>
          </a:prstGeom>
          <a:noFill/>
          <a:ln w="9525">
            <a:noFill/>
            <a:miter lim="800000"/>
            <a:headEnd/>
            <a:tailEnd/>
          </a:ln>
          <a:effectLst/>
        </p:spPr>
        <p:txBody>
          <a:bodyPr>
            <a:spAutoFit/>
          </a:bodyPr>
          <a:lstStyle/>
          <a:p>
            <a:pPr>
              <a:spcBef>
                <a:spcPct val="50000"/>
              </a:spcBef>
              <a:buFont typeface="Wingdings" pitchFamily="2" charset="2"/>
              <a:buChar char="Ø"/>
            </a:pPr>
            <a:r>
              <a:rPr lang="en-US"/>
              <a:t>Summer Night Lights</a:t>
            </a:r>
          </a:p>
          <a:p>
            <a:pPr>
              <a:spcBef>
                <a:spcPct val="50000"/>
              </a:spcBef>
              <a:buFont typeface="Wingdings" pitchFamily="2" charset="2"/>
              <a:buChar char="Ø"/>
            </a:pPr>
            <a:r>
              <a:rPr lang="en-US"/>
              <a:t>Law enforcement community strategies</a:t>
            </a:r>
          </a:p>
          <a:p>
            <a:pPr>
              <a:spcBef>
                <a:spcPct val="50000"/>
              </a:spcBef>
              <a:buFont typeface="Wingdings" pitchFamily="2" charset="2"/>
              <a:buChar char="Ø"/>
            </a:pPr>
            <a:r>
              <a:rPr lang="en-US"/>
              <a:t>Work with faith-based communities</a:t>
            </a:r>
          </a:p>
          <a:p>
            <a:pPr>
              <a:spcBef>
                <a:spcPct val="50000"/>
              </a:spcBef>
              <a:buFont typeface="Wingdings" pitchFamily="2" charset="2"/>
              <a:buChar char="Ø"/>
            </a:pPr>
            <a:r>
              <a:rPr lang="en-US"/>
              <a:t>Engagement of local vendors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381000" y="685800"/>
            <a:ext cx="8229600" cy="685800"/>
          </a:xfrm>
        </p:spPr>
        <p:txBody>
          <a:bodyPr/>
          <a:lstStyle/>
          <a:p>
            <a:r>
              <a:rPr lang="en-US" sz="4000" b="1" u="sng" dirty="0">
                <a:solidFill>
                  <a:schemeClr val="tx1"/>
                </a:solidFill>
              </a:rPr>
              <a:t>LOS ANGELES GANG INFORMATION</a:t>
            </a:r>
            <a:endParaRPr lang="en-US" sz="4000" b="1" u="sng" dirty="0">
              <a:solidFill>
                <a:schemeClr val="tx1"/>
              </a:solidFill>
              <a:latin typeface="Arial Black" pitchFamily="34" charset="0"/>
            </a:endParaRPr>
          </a:p>
        </p:txBody>
      </p:sp>
      <p:sp>
        <p:nvSpPr>
          <p:cNvPr id="1027" name="Rectangle 3"/>
          <p:cNvSpPr>
            <a:spLocks noGrp="1" noChangeArrowheads="1"/>
          </p:cNvSpPr>
          <p:nvPr>
            <p:ph type="body" sz="half" idx="2"/>
          </p:nvPr>
        </p:nvSpPr>
        <p:spPr>
          <a:xfrm>
            <a:off x="381000" y="1981200"/>
            <a:ext cx="7924800" cy="4114800"/>
          </a:xfrm>
          <a:noFill/>
          <a:ln/>
        </p:spPr>
        <p:txBody>
          <a:bodyPr/>
          <a:lstStyle/>
          <a:p>
            <a:pPr>
              <a:lnSpc>
                <a:spcPct val="80000"/>
              </a:lnSpc>
              <a:buClr>
                <a:schemeClr val="tx1"/>
              </a:buClr>
            </a:pPr>
            <a:r>
              <a:rPr lang="en-US" sz="2400"/>
              <a:t>Los Angeles has an estimated 400 gangs with approximately 41,000 active gang members (families)</a:t>
            </a:r>
          </a:p>
          <a:p>
            <a:pPr>
              <a:lnSpc>
                <a:spcPct val="80000"/>
              </a:lnSpc>
              <a:buClr>
                <a:schemeClr val="tx1"/>
              </a:buClr>
              <a:buFontTx/>
              <a:buNone/>
            </a:pPr>
            <a:endParaRPr lang="en-US" sz="2400"/>
          </a:p>
          <a:p>
            <a:pPr>
              <a:lnSpc>
                <a:spcPct val="80000"/>
              </a:lnSpc>
              <a:buClr>
                <a:schemeClr val="tx1"/>
              </a:buClr>
            </a:pPr>
            <a:r>
              <a:rPr lang="en-US" sz="2400"/>
              <a:t>There are currently </a:t>
            </a:r>
            <a:r>
              <a:rPr lang="en-US" sz="2400" b="1"/>
              <a:t>43</a:t>
            </a:r>
            <a:r>
              <a:rPr lang="en-US" sz="2400"/>
              <a:t> gang injunctions issued by the City Attorney’s office against </a:t>
            </a:r>
            <a:r>
              <a:rPr lang="en-US" sz="2400" b="1"/>
              <a:t>71 </a:t>
            </a:r>
            <a:r>
              <a:rPr lang="en-US" sz="2400"/>
              <a:t>gangs in the city</a:t>
            </a:r>
          </a:p>
          <a:p>
            <a:pPr>
              <a:lnSpc>
                <a:spcPct val="80000"/>
              </a:lnSpc>
              <a:buClr>
                <a:schemeClr val="tx1"/>
              </a:buClr>
              <a:buFontTx/>
              <a:buNone/>
            </a:pPr>
            <a:endParaRPr lang="en-US" sz="2400"/>
          </a:p>
          <a:p>
            <a:pPr>
              <a:lnSpc>
                <a:spcPct val="80000"/>
              </a:lnSpc>
              <a:buClr>
                <a:schemeClr val="tx1"/>
              </a:buClr>
            </a:pPr>
            <a:r>
              <a:rPr lang="en-US" sz="2400"/>
              <a:t>Los Angeles County has an estimated </a:t>
            </a:r>
            <a:r>
              <a:rPr lang="en-US" sz="2400" b="1"/>
              <a:t>1,200 </a:t>
            </a:r>
            <a:r>
              <a:rPr lang="en-US" sz="2400"/>
              <a:t>gangs with 80,000 gang members</a:t>
            </a:r>
          </a:p>
          <a:p>
            <a:pPr>
              <a:lnSpc>
                <a:spcPct val="80000"/>
              </a:lnSpc>
              <a:buClr>
                <a:schemeClr val="tx1"/>
              </a:buClr>
            </a:pPr>
            <a:endParaRPr lang="en-US" sz="2400"/>
          </a:p>
          <a:p>
            <a:pPr>
              <a:lnSpc>
                <a:spcPct val="80000"/>
              </a:lnSpc>
              <a:buClr>
                <a:schemeClr val="tx1"/>
              </a:buClr>
            </a:pPr>
            <a:r>
              <a:rPr lang="en-US" sz="2400"/>
              <a:t>Approximately 774,000 gang members nationwide (</a:t>
            </a:r>
            <a:r>
              <a:rPr lang="en-US" sz="2400" i="1"/>
              <a:t>National Gang Center, 2008</a:t>
            </a:r>
            <a:r>
              <a:rPr lang="en-US" sz="2400"/>
              <a:t>)</a:t>
            </a:r>
          </a:p>
        </p:txBody>
      </p:sp>
      <p:pic>
        <p:nvPicPr>
          <p:cNvPr id="1028" name="Picture 4" descr="GRYD LOGO"/>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rot="631592">
            <a:off x="7620000" y="6073775"/>
            <a:ext cx="1349375" cy="784225"/>
          </a:xfrm>
          <a:prstGeom prst="rect">
            <a:avLst/>
          </a:prstGeom>
          <a:noFill/>
        </p:spPr>
      </p:pic>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 calcmode="lin" valueType="num">
                                      <p:cBhvr additive="base">
                                        <p:cTn id="13"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7">
                                            <p:txEl>
                                              <p:pRg st="4" end="4"/>
                                            </p:txEl>
                                          </p:spTgt>
                                        </p:tgtEl>
                                        <p:attrNameLst>
                                          <p:attrName>style.visibility</p:attrName>
                                        </p:attrNameLst>
                                      </p:cBhvr>
                                      <p:to>
                                        <p:strVal val="visible"/>
                                      </p:to>
                                    </p:set>
                                    <p:anim calcmode="lin" valueType="num">
                                      <p:cBhvr additive="base">
                                        <p:cTn id="19"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7">
                                            <p:txEl>
                                              <p:pRg st="6" end="6"/>
                                            </p:txEl>
                                          </p:spTgt>
                                        </p:tgtEl>
                                        <p:attrNameLst>
                                          <p:attrName>style.visibility</p:attrName>
                                        </p:attrNameLst>
                                      </p:cBhvr>
                                      <p:to>
                                        <p:strVal val="visible"/>
                                      </p:to>
                                    </p:set>
                                    <p:anim calcmode="lin" valueType="num">
                                      <p:cBhvr additive="base">
                                        <p:cTn id="25" dur="500" fill="hold"/>
                                        <p:tgtEl>
                                          <p:spTgt spid="102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itle 16"/>
          <p:cNvSpPr>
            <a:spLocks noGrp="1"/>
          </p:cNvSpPr>
          <p:nvPr>
            <p:ph type="title" idx="4294967295"/>
          </p:nvPr>
        </p:nvSpPr>
        <p:spPr>
          <a:xfrm>
            <a:off x="457200" y="228600"/>
            <a:ext cx="8229600" cy="685800"/>
          </a:xfrm>
        </p:spPr>
        <p:txBody>
          <a:bodyPr/>
          <a:lstStyle/>
          <a:p>
            <a:pPr algn="r"/>
            <a:r>
              <a:rPr lang="en-US" sz="2800" dirty="0"/>
              <a:t>Now: Suppression</a:t>
            </a:r>
          </a:p>
        </p:txBody>
      </p:sp>
      <p:sp>
        <p:nvSpPr>
          <p:cNvPr id="198659" name="Rectangle 3"/>
          <p:cNvSpPr>
            <a:spLocks noChangeArrowheads="1"/>
          </p:cNvSpPr>
          <p:nvPr/>
        </p:nvSpPr>
        <p:spPr bwMode="auto">
          <a:xfrm>
            <a:off x="2819400" y="1066800"/>
            <a:ext cx="5791200" cy="5486400"/>
          </a:xfrm>
          <a:prstGeom prst="rect">
            <a:avLst/>
          </a:prstGeom>
          <a:noFill/>
          <a:ln w="9525">
            <a:solidFill>
              <a:schemeClr val="accent1"/>
            </a:solidFill>
            <a:miter lim="800000"/>
            <a:headEnd/>
            <a:tailEnd/>
          </a:ln>
          <a:effectLst/>
        </p:spPr>
        <p:txBody>
          <a:bodyPr wrap="none" anchor="ctr"/>
          <a:lstStyle/>
          <a:p>
            <a:endParaRPr lang="en-US"/>
          </a:p>
        </p:txBody>
      </p:sp>
      <p:sp>
        <p:nvSpPr>
          <p:cNvPr id="198660" name="Rectangle 4">
            <a:hlinkClick r:id="rId3" action="ppaction://hlinksldjump"/>
          </p:cNvPr>
          <p:cNvSpPr>
            <a:spLocks noChangeArrowheads="1"/>
          </p:cNvSpPr>
          <p:nvPr/>
        </p:nvSpPr>
        <p:spPr bwMode="auto">
          <a:xfrm>
            <a:off x="457200" y="10668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98661"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98662"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98663"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98664" name="Rectangle 8">
            <a:hlinkClick r:id="rId7" action="ppaction://hlinksldjump"/>
          </p:cNvPr>
          <p:cNvSpPr>
            <a:spLocks noChangeArrowheads="1"/>
          </p:cNvSpPr>
          <p:nvPr/>
        </p:nvSpPr>
        <p:spPr bwMode="auto">
          <a:xfrm>
            <a:off x="457200" y="3810000"/>
            <a:ext cx="2133600" cy="685800"/>
          </a:xfrm>
          <a:prstGeom prst="rect">
            <a:avLst/>
          </a:prstGeom>
          <a:solidFill>
            <a:srgbClr val="FF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98665"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98666"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98667"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198668" name="Rectangle 12"/>
          <p:cNvSpPr>
            <a:spLocks noChangeArrowheads="1"/>
          </p:cNvSpPr>
          <p:nvPr/>
        </p:nvSpPr>
        <p:spPr bwMode="auto">
          <a:xfrm>
            <a:off x="2590800" y="4495800"/>
            <a:ext cx="228600" cy="685800"/>
          </a:xfrm>
          <a:prstGeom prst="rect">
            <a:avLst/>
          </a:prstGeom>
          <a:solidFill>
            <a:schemeClr val="accent1"/>
          </a:solidFill>
          <a:ln w="9525">
            <a:noFill/>
            <a:miter lim="800000"/>
            <a:headEnd/>
            <a:tailEnd/>
          </a:ln>
          <a:effectLst/>
        </p:spPr>
        <p:txBody>
          <a:bodyPr wrap="none" anchor="ctr"/>
          <a:lstStyle/>
          <a:p>
            <a:endParaRPr lang="en-US"/>
          </a:p>
        </p:txBody>
      </p:sp>
      <p:sp>
        <p:nvSpPr>
          <p:cNvPr id="198669" name="Text Box 13"/>
          <p:cNvSpPr txBox="1">
            <a:spLocks noChangeArrowheads="1"/>
          </p:cNvSpPr>
          <p:nvPr/>
        </p:nvSpPr>
        <p:spPr bwMode="auto">
          <a:xfrm>
            <a:off x="2819400" y="2590800"/>
            <a:ext cx="5791200" cy="1187450"/>
          </a:xfrm>
          <a:prstGeom prst="rect">
            <a:avLst/>
          </a:prstGeom>
          <a:noFill/>
          <a:ln w="9525">
            <a:noFill/>
            <a:miter lim="800000"/>
            <a:headEnd/>
            <a:tailEnd/>
          </a:ln>
          <a:effectLst/>
        </p:spPr>
        <p:txBody>
          <a:bodyPr>
            <a:spAutoFit/>
          </a:bodyPr>
          <a:lstStyle/>
          <a:p>
            <a:pPr algn="ctr">
              <a:spcBef>
                <a:spcPct val="50000"/>
              </a:spcBef>
            </a:pPr>
            <a:r>
              <a:rPr lang="en-US"/>
              <a:t>Community Engagement and Support Services after large scale suppression activities (i.e. multi-task force take-downs)</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Title 16"/>
          <p:cNvSpPr>
            <a:spLocks noGrp="1"/>
          </p:cNvSpPr>
          <p:nvPr>
            <p:ph type="title" idx="4294967295"/>
          </p:nvPr>
        </p:nvSpPr>
        <p:spPr>
          <a:xfrm>
            <a:off x="457200" y="228600"/>
            <a:ext cx="8229600" cy="685800"/>
          </a:xfrm>
        </p:spPr>
        <p:txBody>
          <a:bodyPr/>
          <a:lstStyle/>
          <a:p>
            <a:pPr algn="r"/>
            <a:r>
              <a:rPr lang="en-US" sz="2800" dirty="0"/>
              <a:t>Now: Summer Night Lights</a:t>
            </a:r>
          </a:p>
        </p:txBody>
      </p:sp>
      <p:sp>
        <p:nvSpPr>
          <p:cNvPr id="200707" name="Rectangle 3"/>
          <p:cNvSpPr>
            <a:spLocks noChangeArrowheads="1"/>
          </p:cNvSpPr>
          <p:nvPr/>
        </p:nvSpPr>
        <p:spPr bwMode="auto">
          <a:xfrm>
            <a:off x="2819400" y="1066800"/>
            <a:ext cx="5791200" cy="5486400"/>
          </a:xfrm>
          <a:prstGeom prst="rect">
            <a:avLst/>
          </a:prstGeom>
          <a:noFill/>
          <a:ln w="9525">
            <a:solidFill>
              <a:srgbClr val="008080"/>
            </a:solidFill>
            <a:miter lim="800000"/>
            <a:headEnd/>
            <a:tailEnd/>
          </a:ln>
          <a:effectLst/>
        </p:spPr>
        <p:txBody>
          <a:bodyPr wrap="none" anchor="ctr"/>
          <a:lstStyle/>
          <a:p>
            <a:endParaRPr lang="en-US"/>
          </a:p>
        </p:txBody>
      </p:sp>
      <p:sp>
        <p:nvSpPr>
          <p:cNvPr id="200708" name="Rectangle 4">
            <a:hlinkClick r:id="rId3" action="ppaction://hlinksldjump"/>
          </p:cNvPr>
          <p:cNvSpPr>
            <a:spLocks noChangeArrowheads="1"/>
          </p:cNvSpPr>
          <p:nvPr/>
        </p:nvSpPr>
        <p:spPr bwMode="auto">
          <a:xfrm>
            <a:off x="457200" y="10668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200709"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200710"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200711"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200712" name="Rectangle 8">
            <a:hlinkClick r:id="rId7" action="ppaction://hlinksldjump"/>
          </p:cNvPr>
          <p:cNvSpPr>
            <a:spLocks noChangeArrowheads="1"/>
          </p:cNvSpPr>
          <p:nvPr/>
        </p:nvSpPr>
        <p:spPr bwMode="auto">
          <a:xfrm>
            <a:off x="457200" y="3810000"/>
            <a:ext cx="2133600" cy="685800"/>
          </a:xfrm>
          <a:prstGeom prst="rect">
            <a:avLst/>
          </a:prstGeom>
          <a:solidFill>
            <a:srgbClr val="FF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200713"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200714"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200715"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200716" name="Rectangle 12"/>
          <p:cNvSpPr>
            <a:spLocks noChangeArrowheads="1"/>
          </p:cNvSpPr>
          <p:nvPr/>
        </p:nvSpPr>
        <p:spPr bwMode="auto">
          <a:xfrm>
            <a:off x="2590800" y="5181600"/>
            <a:ext cx="228600" cy="685800"/>
          </a:xfrm>
          <a:prstGeom prst="rect">
            <a:avLst/>
          </a:prstGeom>
          <a:solidFill>
            <a:srgbClr val="008080"/>
          </a:solidFill>
          <a:ln w="9525">
            <a:noFill/>
            <a:miter lim="800000"/>
            <a:headEnd/>
            <a:tailEnd/>
          </a:ln>
          <a:effectLst/>
        </p:spPr>
        <p:txBody>
          <a:bodyPr wrap="none" anchor="ctr"/>
          <a:lstStyle/>
          <a:p>
            <a:endParaRPr lang="en-US"/>
          </a:p>
        </p:txBody>
      </p:sp>
      <p:sp>
        <p:nvSpPr>
          <p:cNvPr id="200717" name="Rectangle 13"/>
          <p:cNvSpPr>
            <a:spLocks noChangeArrowheads="1"/>
          </p:cNvSpPr>
          <p:nvPr/>
        </p:nvSpPr>
        <p:spPr bwMode="auto">
          <a:xfrm>
            <a:off x="2819400" y="1219200"/>
            <a:ext cx="5791200" cy="5791200"/>
          </a:xfrm>
          <a:prstGeom prst="rect">
            <a:avLst/>
          </a:prstGeom>
          <a:noFill/>
          <a:ln w="9525">
            <a:noFill/>
            <a:miter lim="800000"/>
            <a:headEnd/>
            <a:tailEnd/>
          </a:ln>
          <a:effectLst/>
        </p:spPr>
        <p:txBody>
          <a:bodyPr/>
          <a:lstStyle/>
          <a:p>
            <a:pPr marL="342900" indent="-342900" eaLnBrk="1" hangingPunct="1">
              <a:lnSpc>
                <a:spcPct val="90000"/>
              </a:lnSpc>
              <a:spcBef>
                <a:spcPct val="20000"/>
              </a:spcBef>
              <a:buFontTx/>
              <a:buChar char="•"/>
            </a:pPr>
            <a:r>
              <a:rPr lang="en-US" sz="1700"/>
              <a:t>Engage the “customers” that are most likely to be victims or perpetrators of violence.</a:t>
            </a:r>
          </a:p>
          <a:p>
            <a:pPr marL="342900" indent="-342900" eaLnBrk="1" hangingPunct="1">
              <a:lnSpc>
                <a:spcPct val="90000"/>
              </a:lnSpc>
              <a:spcBef>
                <a:spcPct val="20000"/>
              </a:spcBef>
              <a:buFontTx/>
              <a:buChar char="•"/>
            </a:pPr>
            <a:r>
              <a:rPr lang="en-US" sz="1700"/>
              <a:t>Engage the neighborhoods with the highest propensity for violence.</a:t>
            </a:r>
          </a:p>
          <a:p>
            <a:pPr marL="342900" indent="-342900" eaLnBrk="1" hangingPunct="1">
              <a:lnSpc>
                <a:spcPct val="90000"/>
              </a:lnSpc>
              <a:spcBef>
                <a:spcPct val="20000"/>
              </a:spcBef>
              <a:buFontTx/>
              <a:buChar char="•"/>
            </a:pPr>
            <a:r>
              <a:rPr lang="en-US" sz="1700"/>
              <a:t>Establish programming during the days of the week, the times of the day, and the period of the summer in which violence is most likely to spike.</a:t>
            </a:r>
          </a:p>
          <a:p>
            <a:pPr marL="342900" indent="-342900" eaLnBrk="1" hangingPunct="1">
              <a:lnSpc>
                <a:spcPct val="90000"/>
              </a:lnSpc>
              <a:spcBef>
                <a:spcPct val="20000"/>
              </a:spcBef>
              <a:buFontTx/>
              <a:buChar char="•"/>
            </a:pPr>
            <a:r>
              <a:rPr lang="en-US" sz="1700"/>
              <a:t>Involve all members along the life cycle from toddlers to elders. </a:t>
            </a:r>
          </a:p>
          <a:p>
            <a:pPr marL="342900" indent="-342900" eaLnBrk="1" hangingPunct="1">
              <a:lnSpc>
                <a:spcPct val="90000"/>
              </a:lnSpc>
              <a:spcBef>
                <a:spcPct val="20000"/>
              </a:spcBef>
              <a:buFontTx/>
              <a:buChar char="•"/>
            </a:pPr>
            <a:r>
              <a:rPr lang="en-US" sz="1700"/>
              <a:t>Engage intervention workers in planning and programming.</a:t>
            </a:r>
          </a:p>
          <a:p>
            <a:pPr marL="342900" indent="-342900" eaLnBrk="1" hangingPunct="1">
              <a:lnSpc>
                <a:spcPct val="90000"/>
              </a:lnSpc>
              <a:spcBef>
                <a:spcPct val="20000"/>
              </a:spcBef>
              <a:buFontTx/>
              <a:buChar char="•"/>
            </a:pPr>
            <a:r>
              <a:rPr lang="en-US" sz="1700"/>
              <a:t>Develop strategies that promote community-law enforcement engagement. </a:t>
            </a:r>
          </a:p>
          <a:p>
            <a:pPr marL="342900" indent="-342900" eaLnBrk="1" hangingPunct="1">
              <a:lnSpc>
                <a:spcPct val="90000"/>
              </a:lnSpc>
              <a:spcBef>
                <a:spcPct val="20000"/>
              </a:spcBef>
              <a:buFontTx/>
              <a:buChar char="•"/>
            </a:pPr>
            <a:r>
              <a:rPr lang="en-US" sz="1700"/>
              <a:t>Hire youth that are close to the culture of violence, but not fully imbedded in it. </a:t>
            </a:r>
          </a:p>
          <a:p>
            <a:pPr marL="342900" indent="-342900" eaLnBrk="1" hangingPunct="1">
              <a:lnSpc>
                <a:spcPct val="90000"/>
              </a:lnSpc>
              <a:spcBef>
                <a:spcPct val="20000"/>
              </a:spcBef>
              <a:buFontTx/>
              <a:buChar char="•"/>
            </a:pPr>
            <a:r>
              <a:rPr lang="en-US" sz="1700"/>
              <a:t>Focus on behavior not identity. </a:t>
            </a:r>
          </a:p>
          <a:p>
            <a:pPr marL="342900" indent="-342900" eaLnBrk="1" hangingPunct="1">
              <a:lnSpc>
                <a:spcPct val="90000"/>
              </a:lnSpc>
              <a:spcBef>
                <a:spcPct val="20000"/>
              </a:spcBef>
              <a:buFontTx/>
              <a:buChar char="•"/>
            </a:pPr>
            <a:r>
              <a:rPr lang="en-US" sz="1700"/>
              <a:t>Provide jobs to residents along the entire family life cycle. </a:t>
            </a:r>
          </a:p>
          <a:p>
            <a:pPr marL="342900" indent="-342900" eaLnBrk="1" hangingPunct="1">
              <a:lnSpc>
                <a:spcPct val="90000"/>
              </a:lnSpc>
              <a:spcBef>
                <a:spcPct val="20000"/>
              </a:spcBef>
              <a:buFontTx/>
              <a:buChar char="•"/>
            </a:pPr>
            <a:r>
              <a:rPr lang="en-US" sz="1700"/>
              <a:t>Engage formal and informal stakeholders.</a:t>
            </a:r>
          </a:p>
          <a:p>
            <a:pPr marL="342900" indent="-342900" eaLnBrk="1" hangingPunct="1">
              <a:lnSpc>
                <a:spcPct val="90000"/>
              </a:lnSpc>
              <a:spcBef>
                <a:spcPct val="20000"/>
              </a:spcBef>
              <a:buFontTx/>
              <a:buChar char="•"/>
            </a:pPr>
            <a:r>
              <a:rPr lang="en-US" sz="1700"/>
              <a:t>Use local vendors so that neighborhood economy is supported.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0717">
                                            <p:txEl>
                                              <p:pRg st="0" end="0"/>
                                            </p:txEl>
                                          </p:spTgt>
                                        </p:tgtEl>
                                        <p:attrNameLst>
                                          <p:attrName>style.visibility</p:attrName>
                                        </p:attrNameLst>
                                      </p:cBhvr>
                                      <p:to>
                                        <p:strVal val="visible"/>
                                      </p:to>
                                    </p:set>
                                    <p:anim calcmode="lin" valueType="num">
                                      <p:cBhvr additive="base">
                                        <p:cTn id="7" dur="500" fill="hold"/>
                                        <p:tgtEl>
                                          <p:spTgt spid="2007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07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0717">
                                            <p:txEl>
                                              <p:pRg st="1" end="1"/>
                                            </p:txEl>
                                          </p:spTgt>
                                        </p:tgtEl>
                                        <p:attrNameLst>
                                          <p:attrName>style.visibility</p:attrName>
                                        </p:attrNameLst>
                                      </p:cBhvr>
                                      <p:to>
                                        <p:strVal val="visible"/>
                                      </p:to>
                                    </p:set>
                                    <p:anim calcmode="lin" valueType="num">
                                      <p:cBhvr additive="base">
                                        <p:cTn id="13" dur="500" fill="hold"/>
                                        <p:tgtEl>
                                          <p:spTgt spid="20071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07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0717">
                                            <p:txEl>
                                              <p:pRg st="2" end="2"/>
                                            </p:txEl>
                                          </p:spTgt>
                                        </p:tgtEl>
                                        <p:attrNameLst>
                                          <p:attrName>style.visibility</p:attrName>
                                        </p:attrNameLst>
                                      </p:cBhvr>
                                      <p:to>
                                        <p:strVal val="visible"/>
                                      </p:to>
                                    </p:set>
                                    <p:anim calcmode="lin" valueType="num">
                                      <p:cBhvr additive="base">
                                        <p:cTn id="19" dur="500" fill="hold"/>
                                        <p:tgtEl>
                                          <p:spTgt spid="20071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07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0717">
                                            <p:txEl>
                                              <p:pRg st="3" end="3"/>
                                            </p:txEl>
                                          </p:spTgt>
                                        </p:tgtEl>
                                        <p:attrNameLst>
                                          <p:attrName>style.visibility</p:attrName>
                                        </p:attrNameLst>
                                      </p:cBhvr>
                                      <p:to>
                                        <p:strVal val="visible"/>
                                      </p:to>
                                    </p:set>
                                    <p:anim calcmode="lin" valueType="num">
                                      <p:cBhvr additive="base">
                                        <p:cTn id="25" dur="500" fill="hold"/>
                                        <p:tgtEl>
                                          <p:spTgt spid="20071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071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00717">
                                            <p:txEl>
                                              <p:pRg st="4" end="4"/>
                                            </p:txEl>
                                          </p:spTgt>
                                        </p:tgtEl>
                                        <p:attrNameLst>
                                          <p:attrName>style.visibility</p:attrName>
                                        </p:attrNameLst>
                                      </p:cBhvr>
                                      <p:to>
                                        <p:strVal val="visible"/>
                                      </p:to>
                                    </p:set>
                                    <p:anim calcmode="lin" valueType="num">
                                      <p:cBhvr additive="base">
                                        <p:cTn id="31" dur="500" fill="hold"/>
                                        <p:tgtEl>
                                          <p:spTgt spid="20071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071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0717">
                                            <p:txEl>
                                              <p:pRg st="5" end="5"/>
                                            </p:txEl>
                                          </p:spTgt>
                                        </p:tgtEl>
                                        <p:attrNameLst>
                                          <p:attrName>style.visibility</p:attrName>
                                        </p:attrNameLst>
                                      </p:cBhvr>
                                      <p:to>
                                        <p:strVal val="visible"/>
                                      </p:to>
                                    </p:set>
                                    <p:anim calcmode="lin" valueType="num">
                                      <p:cBhvr additive="base">
                                        <p:cTn id="37" dur="500" fill="hold"/>
                                        <p:tgtEl>
                                          <p:spTgt spid="20071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071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00717">
                                            <p:txEl>
                                              <p:pRg st="6" end="6"/>
                                            </p:txEl>
                                          </p:spTgt>
                                        </p:tgtEl>
                                        <p:attrNameLst>
                                          <p:attrName>style.visibility</p:attrName>
                                        </p:attrNameLst>
                                      </p:cBhvr>
                                      <p:to>
                                        <p:strVal val="visible"/>
                                      </p:to>
                                    </p:set>
                                    <p:anim calcmode="lin" valueType="num">
                                      <p:cBhvr additive="base">
                                        <p:cTn id="43" dur="500" fill="hold"/>
                                        <p:tgtEl>
                                          <p:spTgt spid="20071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0071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00717">
                                            <p:txEl>
                                              <p:pRg st="7" end="7"/>
                                            </p:txEl>
                                          </p:spTgt>
                                        </p:tgtEl>
                                        <p:attrNameLst>
                                          <p:attrName>style.visibility</p:attrName>
                                        </p:attrNameLst>
                                      </p:cBhvr>
                                      <p:to>
                                        <p:strVal val="visible"/>
                                      </p:to>
                                    </p:set>
                                    <p:anim calcmode="lin" valueType="num">
                                      <p:cBhvr additive="base">
                                        <p:cTn id="49" dur="500" fill="hold"/>
                                        <p:tgtEl>
                                          <p:spTgt spid="20071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0071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00717">
                                            <p:txEl>
                                              <p:pRg st="8" end="8"/>
                                            </p:txEl>
                                          </p:spTgt>
                                        </p:tgtEl>
                                        <p:attrNameLst>
                                          <p:attrName>style.visibility</p:attrName>
                                        </p:attrNameLst>
                                      </p:cBhvr>
                                      <p:to>
                                        <p:strVal val="visible"/>
                                      </p:to>
                                    </p:set>
                                    <p:anim calcmode="lin" valueType="num">
                                      <p:cBhvr additive="base">
                                        <p:cTn id="55" dur="500" fill="hold"/>
                                        <p:tgtEl>
                                          <p:spTgt spid="20071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0071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00717">
                                            <p:txEl>
                                              <p:pRg st="9" end="9"/>
                                            </p:txEl>
                                          </p:spTgt>
                                        </p:tgtEl>
                                        <p:attrNameLst>
                                          <p:attrName>style.visibility</p:attrName>
                                        </p:attrNameLst>
                                      </p:cBhvr>
                                      <p:to>
                                        <p:strVal val="visible"/>
                                      </p:to>
                                    </p:set>
                                    <p:anim calcmode="lin" valueType="num">
                                      <p:cBhvr additive="base">
                                        <p:cTn id="61" dur="500" fill="hold"/>
                                        <p:tgtEl>
                                          <p:spTgt spid="20071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0071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00717">
                                            <p:txEl>
                                              <p:pRg st="10" end="10"/>
                                            </p:txEl>
                                          </p:spTgt>
                                        </p:tgtEl>
                                        <p:attrNameLst>
                                          <p:attrName>style.visibility</p:attrName>
                                        </p:attrNameLst>
                                      </p:cBhvr>
                                      <p:to>
                                        <p:strVal val="visible"/>
                                      </p:to>
                                    </p:set>
                                    <p:anim calcmode="lin" valueType="num">
                                      <p:cBhvr additive="base">
                                        <p:cTn id="67" dur="500" fill="hold"/>
                                        <p:tgtEl>
                                          <p:spTgt spid="20071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0071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le 16"/>
          <p:cNvSpPr>
            <a:spLocks noGrp="1"/>
          </p:cNvSpPr>
          <p:nvPr>
            <p:ph type="title" idx="4294967295"/>
          </p:nvPr>
        </p:nvSpPr>
        <p:spPr>
          <a:xfrm>
            <a:off x="457200" y="228600"/>
            <a:ext cx="8229600" cy="685800"/>
          </a:xfrm>
        </p:spPr>
        <p:txBody>
          <a:bodyPr/>
          <a:lstStyle/>
          <a:p>
            <a:pPr algn="r"/>
            <a:r>
              <a:rPr lang="en-US" sz="2800" dirty="0"/>
              <a:t>Now: Summer Night Lights</a:t>
            </a:r>
          </a:p>
        </p:txBody>
      </p:sp>
      <p:sp>
        <p:nvSpPr>
          <p:cNvPr id="167939" name="Rectangle 3"/>
          <p:cNvSpPr>
            <a:spLocks noChangeArrowheads="1"/>
          </p:cNvSpPr>
          <p:nvPr/>
        </p:nvSpPr>
        <p:spPr bwMode="auto">
          <a:xfrm>
            <a:off x="2819400" y="1066800"/>
            <a:ext cx="5791200" cy="5486400"/>
          </a:xfrm>
          <a:prstGeom prst="rect">
            <a:avLst/>
          </a:prstGeom>
          <a:noFill/>
          <a:ln w="9525">
            <a:solidFill>
              <a:schemeClr val="tx2"/>
            </a:solidFill>
            <a:miter lim="800000"/>
            <a:headEnd/>
            <a:tailEnd/>
          </a:ln>
          <a:effectLst/>
        </p:spPr>
        <p:txBody>
          <a:bodyPr wrap="none" anchor="ctr"/>
          <a:lstStyle/>
          <a:p>
            <a:endParaRPr lang="en-US"/>
          </a:p>
        </p:txBody>
      </p:sp>
      <p:sp>
        <p:nvSpPr>
          <p:cNvPr id="167940" name="Rectangle 4">
            <a:hlinkClick r:id="rId3" action="ppaction://hlinksldjump"/>
          </p:cNvPr>
          <p:cNvSpPr>
            <a:spLocks noChangeArrowheads="1"/>
          </p:cNvSpPr>
          <p:nvPr/>
        </p:nvSpPr>
        <p:spPr bwMode="auto">
          <a:xfrm>
            <a:off x="457200" y="1066800"/>
            <a:ext cx="2133600" cy="685800"/>
          </a:xfrm>
          <a:prstGeom prst="rect">
            <a:avLst/>
          </a:prstGeom>
          <a:solidFill>
            <a:srgbClr val="66FFCC"/>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67941"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67942"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67943"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67944" name="Rectangle 8">
            <a:hlinkClick r:id="rId7" action="ppaction://hlinksldjump"/>
          </p:cNvPr>
          <p:cNvSpPr>
            <a:spLocks noChangeArrowheads="1"/>
          </p:cNvSpPr>
          <p:nvPr/>
        </p:nvSpPr>
        <p:spPr bwMode="auto">
          <a:xfrm>
            <a:off x="457200" y="3810000"/>
            <a:ext cx="2133600" cy="685800"/>
          </a:xfrm>
          <a:prstGeom prst="rect">
            <a:avLst/>
          </a:prstGeom>
          <a:solidFill>
            <a:srgbClr val="CC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67945"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67946"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67947" name="Rectangle 11"/>
          <p:cNvSpPr>
            <a:spLocks noChangeArrowheads="1"/>
          </p:cNvSpPr>
          <p:nvPr/>
        </p:nvSpPr>
        <p:spPr bwMode="auto">
          <a:xfrm>
            <a:off x="2590800" y="5181600"/>
            <a:ext cx="228600" cy="685800"/>
          </a:xfrm>
          <a:prstGeom prst="rect">
            <a:avLst/>
          </a:prstGeom>
          <a:solidFill>
            <a:srgbClr val="008080"/>
          </a:solidFill>
          <a:ln w="9525">
            <a:noFill/>
            <a:miter lim="800000"/>
            <a:headEnd/>
            <a:tailEnd/>
          </a:ln>
          <a:effectLst/>
        </p:spPr>
        <p:txBody>
          <a:bodyPr wrap="none" anchor="ctr"/>
          <a:lstStyle/>
          <a:p>
            <a:endParaRPr lang="en-US"/>
          </a:p>
        </p:txBody>
      </p:sp>
      <p:sp>
        <p:nvSpPr>
          <p:cNvPr id="167949" name="Rectangle 13"/>
          <p:cNvSpPr>
            <a:spLocks noChangeArrowheads="1"/>
          </p:cNvSpPr>
          <p:nvPr/>
        </p:nvSpPr>
        <p:spPr bwMode="auto">
          <a:xfrm>
            <a:off x="2819400" y="1066800"/>
            <a:ext cx="5791200" cy="4572000"/>
          </a:xfrm>
          <a:prstGeom prst="rect">
            <a:avLst/>
          </a:prstGeom>
          <a:noFill/>
          <a:ln w="9525">
            <a:noFill/>
            <a:miter lim="800000"/>
            <a:headEnd/>
            <a:tailEnd/>
          </a:ln>
          <a:effectLst/>
        </p:spPr>
        <p:txBody>
          <a:bodyPr/>
          <a:lstStyle/>
          <a:p>
            <a:pPr marL="342900" indent="-342900" eaLnBrk="1" hangingPunct="1">
              <a:lnSpc>
                <a:spcPct val="90000"/>
              </a:lnSpc>
              <a:spcBef>
                <a:spcPct val="20000"/>
              </a:spcBef>
            </a:pPr>
            <a:r>
              <a:rPr lang="en-US" sz="1200" b="1">
                <a:latin typeface="Times New Roman" pitchFamily="18" charset="0"/>
              </a:rPr>
              <a:t>HISTORY OF SUMMER NIGHT LIGHTS</a:t>
            </a:r>
          </a:p>
          <a:p>
            <a:pPr marL="342900" indent="-342900" eaLnBrk="1" hangingPunct="1">
              <a:lnSpc>
                <a:spcPct val="90000"/>
              </a:lnSpc>
              <a:spcBef>
                <a:spcPct val="20000"/>
              </a:spcBef>
            </a:pPr>
            <a:endParaRPr lang="en-US" sz="1200" b="1">
              <a:latin typeface="Times New Roman" pitchFamily="18" charset="0"/>
            </a:endParaRPr>
          </a:p>
          <a:p>
            <a:pPr marL="342900" indent="-342900" eaLnBrk="1" hangingPunct="1">
              <a:lnSpc>
                <a:spcPct val="90000"/>
              </a:lnSpc>
              <a:spcBef>
                <a:spcPct val="20000"/>
              </a:spcBef>
            </a:pPr>
            <a:r>
              <a:rPr lang="en-US" sz="1200" b="1">
                <a:latin typeface="Times New Roman" pitchFamily="18" charset="0"/>
              </a:rPr>
              <a:t>Piloted 2002, 2003 in Baldwin Village- (Summer of Success)</a:t>
            </a:r>
          </a:p>
          <a:p>
            <a:pPr marL="342900" indent="-342900" eaLnBrk="1" hangingPunct="1">
              <a:lnSpc>
                <a:spcPct val="90000"/>
              </a:lnSpc>
              <a:spcBef>
                <a:spcPct val="20000"/>
              </a:spcBef>
            </a:pPr>
            <a:r>
              <a:rPr lang="en-US" sz="1200">
                <a:latin typeface="Times New Roman" pitchFamily="18" charset="0"/>
              </a:rPr>
              <a:t>27% reduction in gang related crime</a:t>
            </a:r>
          </a:p>
          <a:p>
            <a:pPr marL="342900" indent="-342900" eaLnBrk="1" hangingPunct="1">
              <a:lnSpc>
                <a:spcPct val="90000"/>
              </a:lnSpc>
              <a:spcBef>
                <a:spcPct val="20000"/>
              </a:spcBef>
            </a:pPr>
            <a:r>
              <a:rPr lang="en-US" sz="1200">
                <a:latin typeface="Times New Roman" pitchFamily="18" charset="0"/>
              </a:rPr>
              <a:t>1 homicide over two summers</a:t>
            </a:r>
          </a:p>
          <a:p>
            <a:pPr marL="342900" indent="-342900" eaLnBrk="1" hangingPunct="1">
              <a:lnSpc>
                <a:spcPct val="90000"/>
              </a:lnSpc>
              <a:spcBef>
                <a:spcPct val="20000"/>
              </a:spcBef>
            </a:pPr>
            <a:endParaRPr lang="en-US" sz="1200" b="1">
              <a:latin typeface="Times New Roman" pitchFamily="18" charset="0"/>
            </a:endParaRPr>
          </a:p>
          <a:p>
            <a:pPr marL="342900" indent="-342900" eaLnBrk="1" hangingPunct="1">
              <a:lnSpc>
                <a:spcPct val="90000"/>
              </a:lnSpc>
              <a:spcBef>
                <a:spcPct val="20000"/>
              </a:spcBef>
            </a:pPr>
            <a:r>
              <a:rPr lang="en-US" sz="1200" b="1">
                <a:latin typeface="Times New Roman" pitchFamily="18" charset="0"/>
              </a:rPr>
              <a:t>2009 - SNL Expanded to 16 sites</a:t>
            </a:r>
          </a:p>
          <a:p>
            <a:pPr marL="342900" indent="-342900" eaLnBrk="1" hangingPunct="1">
              <a:lnSpc>
                <a:spcPct val="90000"/>
              </a:lnSpc>
              <a:spcBef>
                <a:spcPct val="20000"/>
              </a:spcBef>
            </a:pPr>
            <a:r>
              <a:rPr lang="en-US" sz="1200">
                <a:latin typeface="Times New Roman" pitchFamily="18" charset="0"/>
              </a:rPr>
              <a:t>270,000 visits</a:t>
            </a:r>
          </a:p>
          <a:p>
            <a:pPr marL="342900" indent="-342900" eaLnBrk="1" hangingPunct="1">
              <a:lnSpc>
                <a:spcPct val="90000"/>
              </a:lnSpc>
              <a:spcBef>
                <a:spcPct val="20000"/>
              </a:spcBef>
            </a:pPr>
            <a:r>
              <a:rPr lang="en-US" sz="1200">
                <a:latin typeface="Times New Roman" pitchFamily="18" charset="0"/>
              </a:rPr>
              <a:t>25% reduction in homicides</a:t>
            </a:r>
          </a:p>
          <a:p>
            <a:pPr marL="342900" indent="-342900" eaLnBrk="1" hangingPunct="1">
              <a:lnSpc>
                <a:spcPct val="90000"/>
              </a:lnSpc>
              <a:spcBef>
                <a:spcPct val="20000"/>
              </a:spcBef>
            </a:pPr>
            <a:r>
              <a:rPr lang="en-US" sz="1200">
                <a:latin typeface="Times New Roman" pitchFamily="18" charset="0"/>
              </a:rPr>
              <a:t>25% reduction in victims shot</a:t>
            </a:r>
          </a:p>
          <a:p>
            <a:pPr marL="342900" indent="-342900" eaLnBrk="1" hangingPunct="1">
              <a:lnSpc>
                <a:spcPct val="90000"/>
              </a:lnSpc>
              <a:spcBef>
                <a:spcPct val="20000"/>
              </a:spcBef>
            </a:pPr>
            <a:endParaRPr lang="en-US" sz="1200" b="1">
              <a:latin typeface="Times New Roman" pitchFamily="18" charset="0"/>
            </a:endParaRPr>
          </a:p>
          <a:p>
            <a:pPr marL="342900" indent="-342900" eaLnBrk="1" hangingPunct="1">
              <a:lnSpc>
                <a:spcPct val="90000"/>
              </a:lnSpc>
              <a:spcBef>
                <a:spcPct val="20000"/>
              </a:spcBef>
            </a:pPr>
            <a:r>
              <a:rPr lang="en-US" sz="1200" b="1">
                <a:latin typeface="Times New Roman" pitchFamily="18" charset="0"/>
              </a:rPr>
              <a:t>2008 - SNL Expanded to 8 sites</a:t>
            </a:r>
          </a:p>
          <a:p>
            <a:pPr marL="342900" indent="-342900" eaLnBrk="1" hangingPunct="1">
              <a:lnSpc>
                <a:spcPct val="90000"/>
              </a:lnSpc>
              <a:spcBef>
                <a:spcPct val="20000"/>
              </a:spcBef>
            </a:pPr>
            <a:r>
              <a:rPr lang="en-US" sz="1200">
                <a:latin typeface="Times New Roman" pitchFamily="18" charset="0"/>
              </a:rPr>
              <a:t>50, 000 visits</a:t>
            </a:r>
          </a:p>
          <a:p>
            <a:pPr marL="342900" indent="-342900" eaLnBrk="1" hangingPunct="1">
              <a:lnSpc>
                <a:spcPct val="90000"/>
              </a:lnSpc>
              <a:spcBef>
                <a:spcPct val="20000"/>
              </a:spcBef>
            </a:pPr>
            <a:r>
              <a:rPr lang="en-US" sz="1200">
                <a:latin typeface="Times New Roman" pitchFamily="18" charset="0"/>
              </a:rPr>
              <a:t>86% reduction in gang related homicides</a:t>
            </a:r>
          </a:p>
          <a:p>
            <a:pPr marL="342900" indent="-342900" eaLnBrk="1" hangingPunct="1">
              <a:lnSpc>
                <a:spcPct val="90000"/>
              </a:lnSpc>
              <a:spcBef>
                <a:spcPct val="20000"/>
              </a:spcBef>
            </a:pPr>
            <a:r>
              <a:rPr lang="en-US" sz="1200">
                <a:latin typeface="Times New Roman" pitchFamily="18" charset="0"/>
              </a:rPr>
              <a:t>45% reduction in victims shot</a:t>
            </a:r>
          </a:p>
          <a:p>
            <a:pPr marL="342900" indent="-342900" eaLnBrk="1" hangingPunct="1">
              <a:lnSpc>
                <a:spcPct val="90000"/>
              </a:lnSpc>
              <a:spcBef>
                <a:spcPct val="20000"/>
              </a:spcBef>
            </a:pPr>
            <a:endParaRPr lang="en-US" sz="1200">
              <a:latin typeface="Times New Roman" pitchFamily="18" charset="0"/>
            </a:endParaRPr>
          </a:p>
          <a:p>
            <a:pPr marL="342900" indent="-342900" eaLnBrk="1" hangingPunct="1">
              <a:spcBef>
                <a:spcPct val="20000"/>
              </a:spcBef>
            </a:pPr>
            <a:r>
              <a:rPr lang="en-US" sz="1200" b="1"/>
              <a:t>2010 – SNL Expanded to 24 sites</a:t>
            </a:r>
          </a:p>
          <a:p>
            <a:pPr marL="342900" indent="-342900" eaLnBrk="1" hangingPunct="1">
              <a:spcBef>
                <a:spcPct val="20000"/>
              </a:spcBef>
            </a:pPr>
            <a:r>
              <a:rPr lang="en-US" sz="1200"/>
              <a:t>An estimated 710,000 visits</a:t>
            </a:r>
          </a:p>
          <a:p>
            <a:pPr marL="342900" indent="-342900" eaLnBrk="1" hangingPunct="1">
              <a:spcBef>
                <a:spcPct val="20000"/>
              </a:spcBef>
            </a:pPr>
            <a:r>
              <a:rPr lang="en-US" sz="1200"/>
              <a:t>A total of 382,523 meals served throughout all sites</a:t>
            </a:r>
          </a:p>
          <a:p>
            <a:pPr marL="342900" indent="-342900" eaLnBrk="1" hangingPunct="1">
              <a:spcBef>
                <a:spcPct val="20000"/>
              </a:spcBef>
            </a:pPr>
            <a:r>
              <a:rPr lang="en-US" sz="1200"/>
              <a:t>Over 1,000 jobs made available during SNL program</a:t>
            </a:r>
          </a:p>
          <a:p>
            <a:pPr marL="342900" indent="-342900" eaLnBrk="1" hangingPunct="1">
              <a:spcBef>
                <a:spcPct val="20000"/>
              </a:spcBef>
            </a:pPr>
            <a:r>
              <a:rPr lang="en-US" sz="1200"/>
              <a:t>40% reduction in gang-related part 1 crimes for all SNL locations combined</a:t>
            </a:r>
          </a:p>
          <a:p>
            <a:pPr marL="342900" indent="-342900" eaLnBrk="1" hangingPunct="1">
              <a:spcBef>
                <a:spcPct val="20000"/>
              </a:spcBef>
            </a:pPr>
            <a:r>
              <a:rPr lang="en-US" sz="1200"/>
              <a:t>57% reduction in gang-related homicides</a:t>
            </a:r>
          </a:p>
          <a:p>
            <a:pPr marL="342900" indent="-342900" eaLnBrk="1" hangingPunct="1">
              <a:spcBef>
                <a:spcPct val="20000"/>
              </a:spcBef>
              <a:buFontTx/>
              <a:buChar char="•"/>
            </a:pPr>
            <a:endParaRPr lang="en-US" sz="1200"/>
          </a:p>
          <a:p>
            <a:pPr marL="342900" indent="-342900" eaLnBrk="1" hangingPunct="1">
              <a:spcBef>
                <a:spcPct val="20000"/>
              </a:spcBef>
            </a:pPr>
            <a:r>
              <a:rPr lang="en-US" sz="1200" b="1"/>
              <a:t>2011 Program expanded to 32 sites</a:t>
            </a:r>
          </a:p>
          <a:p>
            <a:pPr marL="342900" indent="-342900" eaLnBrk="1" hangingPunct="1">
              <a:spcBef>
                <a:spcPct val="20000"/>
              </a:spcBef>
              <a:buFontTx/>
              <a:buChar char="•"/>
            </a:pPr>
            <a:endParaRPr lang="en-US" sz="1200"/>
          </a:p>
          <a:p>
            <a:pPr marL="342900" indent="-342900" eaLnBrk="1" hangingPunct="1">
              <a:spcBef>
                <a:spcPct val="20000"/>
              </a:spcBef>
            </a:pPr>
            <a:r>
              <a:rPr lang="en-US" sz="1200"/>
              <a:t>SNL is a Public/Private Partnership</a:t>
            </a:r>
            <a:endParaRPr lang="en-US" sz="1200">
              <a:latin typeface="Times New Roman" pitchFamily="18" charset="0"/>
            </a:endParaRPr>
          </a:p>
          <a:p>
            <a:pPr marL="342900" indent="-342900" eaLnBrk="1" hangingPunct="1">
              <a:lnSpc>
                <a:spcPct val="90000"/>
              </a:lnSpc>
              <a:spcBef>
                <a:spcPct val="20000"/>
              </a:spcBef>
            </a:pPr>
            <a:endParaRPr lang="en-US" sz="1200">
              <a:latin typeface="Times New Roman" pitchFamily="18" charset="0"/>
            </a:endParaRPr>
          </a:p>
        </p:txBody>
      </p:sp>
      <p:sp>
        <p:nvSpPr>
          <p:cNvPr id="167950" name="Rectangle 14">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7949">
                                            <p:txEl>
                                              <p:pRg st="2" end="2"/>
                                            </p:txEl>
                                          </p:spTgt>
                                        </p:tgtEl>
                                        <p:attrNameLst>
                                          <p:attrName>style.visibility</p:attrName>
                                        </p:attrNameLst>
                                      </p:cBhvr>
                                      <p:to>
                                        <p:strVal val="visible"/>
                                      </p:to>
                                    </p:set>
                                    <p:anim calcmode="lin" valueType="num">
                                      <p:cBhvr additive="base">
                                        <p:cTn id="7" dur="500" fill="hold"/>
                                        <p:tgtEl>
                                          <p:spTgt spid="16794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7949">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7949">
                                            <p:txEl>
                                              <p:pRg st="3" end="3"/>
                                            </p:txEl>
                                          </p:spTgt>
                                        </p:tgtEl>
                                        <p:attrNameLst>
                                          <p:attrName>style.visibility</p:attrName>
                                        </p:attrNameLst>
                                      </p:cBhvr>
                                      <p:to>
                                        <p:strVal val="visible"/>
                                      </p:to>
                                    </p:set>
                                    <p:anim calcmode="lin" valueType="num">
                                      <p:cBhvr additive="base">
                                        <p:cTn id="11" dur="500" fill="hold"/>
                                        <p:tgtEl>
                                          <p:spTgt spid="167949">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7949">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67949">
                                            <p:txEl>
                                              <p:pRg st="4" end="4"/>
                                            </p:txEl>
                                          </p:spTgt>
                                        </p:tgtEl>
                                        <p:attrNameLst>
                                          <p:attrName>style.visibility</p:attrName>
                                        </p:attrNameLst>
                                      </p:cBhvr>
                                      <p:to>
                                        <p:strVal val="visible"/>
                                      </p:to>
                                    </p:set>
                                    <p:anim calcmode="lin" valueType="num">
                                      <p:cBhvr additive="base">
                                        <p:cTn id="15" dur="500" fill="hold"/>
                                        <p:tgtEl>
                                          <p:spTgt spid="16794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6794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67949">
                                            <p:txEl>
                                              <p:pRg st="6" end="6"/>
                                            </p:txEl>
                                          </p:spTgt>
                                        </p:tgtEl>
                                        <p:attrNameLst>
                                          <p:attrName>style.visibility</p:attrName>
                                        </p:attrNameLst>
                                      </p:cBhvr>
                                      <p:to>
                                        <p:strVal val="visible"/>
                                      </p:to>
                                    </p:set>
                                    <p:anim calcmode="lin" valueType="num">
                                      <p:cBhvr additive="base">
                                        <p:cTn id="21" dur="500" fill="hold"/>
                                        <p:tgtEl>
                                          <p:spTgt spid="16794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7949">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67949">
                                            <p:txEl>
                                              <p:pRg st="7" end="7"/>
                                            </p:txEl>
                                          </p:spTgt>
                                        </p:tgtEl>
                                        <p:attrNameLst>
                                          <p:attrName>style.visibility</p:attrName>
                                        </p:attrNameLst>
                                      </p:cBhvr>
                                      <p:to>
                                        <p:strVal val="visible"/>
                                      </p:to>
                                    </p:set>
                                    <p:anim calcmode="lin" valueType="num">
                                      <p:cBhvr additive="base">
                                        <p:cTn id="25" dur="500" fill="hold"/>
                                        <p:tgtEl>
                                          <p:spTgt spid="167949">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7949">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67949">
                                            <p:txEl>
                                              <p:pRg st="8" end="8"/>
                                            </p:txEl>
                                          </p:spTgt>
                                        </p:tgtEl>
                                        <p:attrNameLst>
                                          <p:attrName>style.visibility</p:attrName>
                                        </p:attrNameLst>
                                      </p:cBhvr>
                                      <p:to>
                                        <p:strVal val="visible"/>
                                      </p:to>
                                    </p:set>
                                    <p:anim calcmode="lin" valueType="num">
                                      <p:cBhvr additive="base">
                                        <p:cTn id="29" dur="500" fill="hold"/>
                                        <p:tgtEl>
                                          <p:spTgt spid="16794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67949">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67949">
                                            <p:txEl>
                                              <p:pRg st="9" end="9"/>
                                            </p:txEl>
                                          </p:spTgt>
                                        </p:tgtEl>
                                        <p:attrNameLst>
                                          <p:attrName>style.visibility</p:attrName>
                                        </p:attrNameLst>
                                      </p:cBhvr>
                                      <p:to>
                                        <p:strVal val="visible"/>
                                      </p:to>
                                    </p:set>
                                    <p:anim calcmode="lin" valueType="num">
                                      <p:cBhvr additive="base">
                                        <p:cTn id="33" dur="500" fill="hold"/>
                                        <p:tgtEl>
                                          <p:spTgt spid="167949">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794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67949">
                                            <p:txEl>
                                              <p:pRg st="11" end="11"/>
                                            </p:txEl>
                                          </p:spTgt>
                                        </p:tgtEl>
                                        <p:attrNameLst>
                                          <p:attrName>style.visibility</p:attrName>
                                        </p:attrNameLst>
                                      </p:cBhvr>
                                      <p:to>
                                        <p:strVal val="visible"/>
                                      </p:to>
                                    </p:set>
                                    <p:anim calcmode="lin" valueType="num">
                                      <p:cBhvr additive="base">
                                        <p:cTn id="39" dur="500" fill="hold"/>
                                        <p:tgtEl>
                                          <p:spTgt spid="167949">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67949">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67949">
                                            <p:txEl>
                                              <p:pRg st="12" end="12"/>
                                            </p:txEl>
                                          </p:spTgt>
                                        </p:tgtEl>
                                        <p:attrNameLst>
                                          <p:attrName>style.visibility</p:attrName>
                                        </p:attrNameLst>
                                      </p:cBhvr>
                                      <p:to>
                                        <p:strVal val="visible"/>
                                      </p:to>
                                    </p:set>
                                    <p:anim calcmode="lin" valueType="num">
                                      <p:cBhvr additive="base">
                                        <p:cTn id="43" dur="500" fill="hold"/>
                                        <p:tgtEl>
                                          <p:spTgt spid="167949">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7949">
                                            <p:txEl>
                                              <p:pRg st="12" end="1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67949">
                                            <p:txEl>
                                              <p:pRg st="13" end="13"/>
                                            </p:txEl>
                                          </p:spTgt>
                                        </p:tgtEl>
                                        <p:attrNameLst>
                                          <p:attrName>style.visibility</p:attrName>
                                        </p:attrNameLst>
                                      </p:cBhvr>
                                      <p:to>
                                        <p:strVal val="visible"/>
                                      </p:to>
                                    </p:set>
                                    <p:anim calcmode="lin" valueType="num">
                                      <p:cBhvr additive="base">
                                        <p:cTn id="47" dur="500" fill="hold"/>
                                        <p:tgtEl>
                                          <p:spTgt spid="167949">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67949">
                                            <p:txEl>
                                              <p:pRg st="13" end="13"/>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67949">
                                            <p:txEl>
                                              <p:pRg st="14" end="14"/>
                                            </p:txEl>
                                          </p:spTgt>
                                        </p:tgtEl>
                                        <p:attrNameLst>
                                          <p:attrName>style.visibility</p:attrName>
                                        </p:attrNameLst>
                                      </p:cBhvr>
                                      <p:to>
                                        <p:strVal val="visible"/>
                                      </p:to>
                                    </p:set>
                                    <p:anim calcmode="lin" valueType="num">
                                      <p:cBhvr additive="base">
                                        <p:cTn id="51" dur="500" fill="hold"/>
                                        <p:tgtEl>
                                          <p:spTgt spid="167949">
                                            <p:txEl>
                                              <p:pRg st="14" end="1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67949">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67949">
                                            <p:txEl>
                                              <p:pRg st="16" end="16"/>
                                            </p:txEl>
                                          </p:spTgt>
                                        </p:tgtEl>
                                        <p:attrNameLst>
                                          <p:attrName>style.visibility</p:attrName>
                                        </p:attrNameLst>
                                      </p:cBhvr>
                                      <p:to>
                                        <p:strVal val="visible"/>
                                      </p:to>
                                    </p:set>
                                    <p:anim calcmode="lin" valueType="num">
                                      <p:cBhvr additive="base">
                                        <p:cTn id="57" dur="500" fill="hold"/>
                                        <p:tgtEl>
                                          <p:spTgt spid="167949">
                                            <p:txEl>
                                              <p:pRg st="16" end="1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67949">
                                            <p:txEl>
                                              <p:pRg st="16" end="16"/>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67949">
                                            <p:txEl>
                                              <p:pRg st="17" end="17"/>
                                            </p:txEl>
                                          </p:spTgt>
                                        </p:tgtEl>
                                        <p:attrNameLst>
                                          <p:attrName>style.visibility</p:attrName>
                                        </p:attrNameLst>
                                      </p:cBhvr>
                                      <p:to>
                                        <p:strVal val="visible"/>
                                      </p:to>
                                    </p:set>
                                    <p:anim calcmode="lin" valueType="num">
                                      <p:cBhvr additive="base">
                                        <p:cTn id="61" dur="500" fill="hold"/>
                                        <p:tgtEl>
                                          <p:spTgt spid="167949">
                                            <p:txEl>
                                              <p:pRg st="17" end="1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67949">
                                            <p:txEl>
                                              <p:pRg st="17" end="17"/>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67949">
                                            <p:txEl>
                                              <p:pRg st="18" end="18"/>
                                            </p:txEl>
                                          </p:spTgt>
                                        </p:tgtEl>
                                        <p:attrNameLst>
                                          <p:attrName>style.visibility</p:attrName>
                                        </p:attrNameLst>
                                      </p:cBhvr>
                                      <p:to>
                                        <p:strVal val="visible"/>
                                      </p:to>
                                    </p:set>
                                    <p:anim calcmode="lin" valueType="num">
                                      <p:cBhvr additive="base">
                                        <p:cTn id="65" dur="500" fill="hold"/>
                                        <p:tgtEl>
                                          <p:spTgt spid="167949">
                                            <p:txEl>
                                              <p:pRg st="18" end="18"/>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67949">
                                            <p:txEl>
                                              <p:pRg st="18" end="18"/>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167949">
                                            <p:txEl>
                                              <p:pRg st="19" end="19"/>
                                            </p:txEl>
                                          </p:spTgt>
                                        </p:tgtEl>
                                        <p:attrNameLst>
                                          <p:attrName>style.visibility</p:attrName>
                                        </p:attrNameLst>
                                      </p:cBhvr>
                                      <p:to>
                                        <p:strVal val="visible"/>
                                      </p:to>
                                    </p:set>
                                    <p:anim calcmode="lin" valueType="num">
                                      <p:cBhvr additive="base">
                                        <p:cTn id="69" dur="500" fill="hold"/>
                                        <p:tgtEl>
                                          <p:spTgt spid="167949">
                                            <p:txEl>
                                              <p:pRg st="19" end="19"/>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67949">
                                            <p:txEl>
                                              <p:pRg st="19" end="19"/>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67949">
                                            <p:txEl>
                                              <p:pRg st="20" end="20"/>
                                            </p:txEl>
                                          </p:spTgt>
                                        </p:tgtEl>
                                        <p:attrNameLst>
                                          <p:attrName>style.visibility</p:attrName>
                                        </p:attrNameLst>
                                      </p:cBhvr>
                                      <p:to>
                                        <p:strVal val="visible"/>
                                      </p:to>
                                    </p:set>
                                    <p:anim calcmode="lin" valueType="num">
                                      <p:cBhvr additive="base">
                                        <p:cTn id="73" dur="500" fill="hold"/>
                                        <p:tgtEl>
                                          <p:spTgt spid="167949">
                                            <p:txEl>
                                              <p:pRg st="20" end="2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67949">
                                            <p:txEl>
                                              <p:pRg st="20" end="20"/>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67949">
                                            <p:txEl>
                                              <p:pRg st="21" end="21"/>
                                            </p:txEl>
                                          </p:spTgt>
                                        </p:tgtEl>
                                        <p:attrNameLst>
                                          <p:attrName>style.visibility</p:attrName>
                                        </p:attrNameLst>
                                      </p:cBhvr>
                                      <p:to>
                                        <p:strVal val="visible"/>
                                      </p:to>
                                    </p:set>
                                    <p:anim calcmode="lin" valueType="num">
                                      <p:cBhvr additive="base">
                                        <p:cTn id="77" dur="500" fill="hold"/>
                                        <p:tgtEl>
                                          <p:spTgt spid="167949">
                                            <p:txEl>
                                              <p:pRg st="21" end="21"/>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167949">
                                            <p:txEl>
                                              <p:pRg st="21" end="21"/>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167949">
                                            <p:txEl>
                                              <p:pRg st="23" end="23"/>
                                            </p:txEl>
                                          </p:spTgt>
                                        </p:tgtEl>
                                        <p:attrNameLst>
                                          <p:attrName>style.visibility</p:attrName>
                                        </p:attrNameLst>
                                      </p:cBhvr>
                                      <p:to>
                                        <p:strVal val="visible"/>
                                      </p:to>
                                    </p:set>
                                    <p:anim calcmode="lin" valueType="num">
                                      <p:cBhvr additive="base">
                                        <p:cTn id="83" dur="500" fill="hold"/>
                                        <p:tgtEl>
                                          <p:spTgt spid="167949">
                                            <p:txEl>
                                              <p:pRg st="23" end="23"/>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167949">
                                            <p:txEl>
                                              <p:pRg st="23" end="23"/>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167949">
                                            <p:txEl>
                                              <p:pRg st="25" end="25"/>
                                            </p:txEl>
                                          </p:spTgt>
                                        </p:tgtEl>
                                        <p:attrNameLst>
                                          <p:attrName>style.visibility</p:attrName>
                                        </p:attrNameLst>
                                      </p:cBhvr>
                                      <p:to>
                                        <p:strVal val="visible"/>
                                      </p:to>
                                    </p:set>
                                    <p:anim calcmode="lin" valueType="num">
                                      <p:cBhvr additive="base">
                                        <p:cTn id="89" dur="500" fill="hold"/>
                                        <p:tgtEl>
                                          <p:spTgt spid="167949">
                                            <p:txEl>
                                              <p:pRg st="25" end="25"/>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167949">
                                            <p:txEl>
                                              <p:pRg st="25" end="2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le 16"/>
          <p:cNvSpPr>
            <a:spLocks noGrp="1"/>
          </p:cNvSpPr>
          <p:nvPr>
            <p:ph type="title" idx="4294967295"/>
          </p:nvPr>
        </p:nvSpPr>
        <p:spPr>
          <a:xfrm>
            <a:off x="457200" y="228600"/>
            <a:ext cx="8229600" cy="685800"/>
          </a:xfrm>
        </p:spPr>
        <p:txBody>
          <a:bodyPr/>
          <a:lstStyle/>
          <a:p>
            <a:pPr algn="r"/>
            <a:r>
              <a:rPr lang="en-US" sz="2800" dirty="0"/>
              <a:t>Now: Evaluation Highlights</a:t>
            </a:r>
          </a:p>
        </p:txBody>
      </p:sp>
      <p:sp>
        <p:nvSpPr>
          <p:cNvPr id="169987" name="Rectangle 3"/>
          <p:cNvSpPr>
            <a:spLocks noChangeArrowheads="1"/>
          </p:cNvSpPr>
          <p:nvPr/>
        </p:nvSpPr>
        <p:spPr bwMode="auto">
          <a:xfrm>
            <a:off x="2819400" y="1066800"/>
            <a:ext cx="5791200" cy="5486400"/>
          </a:xfrm>
          <a:prstGeom prst="rect">
            <a:avLst/>
          </a:prstGeom>
          <a:noFill/>
          <a:ln w="9525">
            <a:solidFill>
              <a:srgbClr val="FFCC00"/>
            </a:solidFill>
            <a:miter lim="800000"/>
            <a:headEnd/>
            <a:tailEnd/>
          </a:ln>
          <a:effectLst/>
        </p:spPr>
        <p:txBody>
          <a:bodyPr wrap="none" anchor="ctr"/>
          <a:lstStyle/>
          <a:p>
            <a:endParaRPr lang="en-US"/>
          </a:p>
        </p:txBody>
      </p:sp>
      <p:sp>
        <p:nvSpPr>
          <p:cNvPr id="169988" name="Rectangle 4">
            <a:hlinkClick r:id="rId3" action="ppaction://hlinksldjump"/>
          </p:cNvPr>
          <p:cNvSpPr>
            <a:spLocks noChangeArrowheads="1"/>
          </p:cNvSpPr>
          <p:nvPr/>
        </p:nvSpPr>
        <p:spPr bwMode="auto">
          <a:xfrm>
            <a:off x="457200" y="1066800"/>
            <a:ext cx="2133600" cy="685800"/>
          </a:xfrm>
          <a:prstGeom prst="rect">
            <a:avLst/>
          </a:prstGeom>
          <a:solidFill>
            <a:srgbClr val="66FFCC"/>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69989"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69990"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69991"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69992" name="Rectangle 8">
            <a:hlinkClick r:id="rId7" action="ppaction://hlinksldjump"/>
          </p:cNvPr>
          <p:cNvSpPr>
            <a:spLocks noChangeArrowheads="1"/>
          </p:cNvSpPr>
          <p:nvPr/>
        </p:nvSpPr>
        <p:spPr bwMode="auto">
          <a:xfrm>
            <a:off x="457200" y="3810000"/>
            <a:ext cx="2133600" cy="685800"/>
          </a:xfrm>
          <a:prstGeom prst="rect">
            <a:avLst/>
          </a:prstGeom>
          <a:solidFill>
            <a:srgbClr val="CC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69993"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69994"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69997" name="Rectangle 13">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169998" name="Rectangle 14"/>
          <p:cNvSpPr>
            <a:spLocks noChangeArrowheads="1"/>
          </p:cNvSpPr>
          <p:nvPr/>
        </p:nvSpPr>
        <p:spPr bwMode="auto">
          <a:xfrm>
            <a:off x="2590800" y="5867400"/>
            <a:ext cx="228600" cy="685800"/>
          </a:xfrm>
          <a:prstGeom prst="rect">
            <a:avLst/>
          </a:prstGeom>
          <a:solidFill>
            <a:srgbClr val="FFCC00"/>
          </a:solidFill>
          <a:ln w="9525">
            <a:noFill/>
            <a:miter lim="800000"/>
            <a:headEnd/>
            <a:tailEnd/>
          </a:ln>
          <a:effectLst/>
        </p:spPr>
        <p:txBody>
          <a:bodyPr wrap="none" anchor="ctr"/>
          <a:lstStyle/>
          <a:p>
            <a:endParaRPr lang="en-US"/>
          </a:p>
        </p:txBody>
      </p:sp>
      <p:sp>
        <p:nvSpPr>
          <p:cNvPr id="170002" name="Text Box 18"/>
          <p:cNvSpPr txBox="1">
            <a:spLocks noChangeArrowheads="1"/>
          </p:cNvSpPr>
          <p:nvPr/>
        </p:nvSpPr>
        <p:spPr bwMode="auto">
          <a:xfrm>
            <a:off x="2819400" y="1066800"/>
            <a:ext cx="5791200" cy="2282825"/>
          </a:xfrm>
          <a:prstGeom prst="rect">
            <a:avLst/>
          </a:prstGeom>
          <a:noFill/>
          <a:ln w="9525">
            <a:noFill/>
            <a:miter lim="800000"/>
            <a:headEnd/>
            <a:tailEnd/>
          </a:ln>
          <a:effectLst/>
        </p:spPr>
        <p:txBody>
          <a:bodyPr>
            <a:spAutoFit/>
          </a:bodyPr>
          <a:lstStyle/>
          <a:p>
            <a:r>
              <a:rPr lang="en-US" sz="1200"/>
              <a:t>Since implementation, GRYD communities have collectively experienced a </a:t>
            </a:r>
            <a:r>
              <a:rPr lang="en-US" sz="1200" u="sng"/>
              <a:t>decline in gang-related crimes</a:t>
            </a:r>
            <a:r>
              <a:rPr lang="en-US" sz="1200"/>
              <a:t> of </a:t>
            </a:r>
            <a:r>
              <a:rPr lang="en-US" sz="1200" b="1"/>
              <a:t>17%</a:t>
            </a:r>
            <a:r>
              <a:rPr lang="en-US" sz="1200"/>
              <a:t>, compared to 11% in non-GRYD communities.</a:t>
            </a:r>
          </a:p>
          <a:p>
            <a:endParaRPr lang="en-US" sz="1200"/>
          </a:p>
          <a:p>
            <a:pPr>
              <a:buFont typeface="Wingdings" pitchFamily="2" charset="2"/>
              <a:buChar char="Ø"/>
            </a:pPr>
            <a:r>
              <a:rPr lang="en-US" sz="1200"/>
              <a:t>Youth participating in GRYD prevention programs show a </a:t>
            </a:r>
            <a:r>
              <a:rPr lang="en-US" sz="1200" b="1"/>
              <a:t>49%</a:t>
            </a:r>
            <a:r>
              <a:rPr lang="en-US" sz="1200"/>
              <a:t> decrease in involvement in gang activities and gang fights and a </a:t>
            </a:r>
            <a:r>
              <a:rPr lang="en-US" sz="1200" b="1"/>
              <a:t>39%</a:t>
            </a:r>
            <a:r>
              <a:rPr lang="en-US" sz="1200"/>
              <a:t> decrease in involvement with gang members after 6 months of participation.</a:t>
            </a:r>
          </a:p>
          <a:p>
            <a:pPr>
              <a:buFont typeface="Wingdings" pitchFamily="2" charset="2"/>
              <a:buChar char="Ø"/>
            </a:pPr>
            <a:r>
              <a:rPr lang="en-US" sz="1200"/>
              <a:t>Participating youths also show significant attitudinal and behavioral improvements, including a 21% decrease in impulsive risk taking and a 29% decrease in skipping class. </a:t>
            </a:r>
          </a:p>
          <a:p>
            <a:r>
              <a:rPr lang="en-US" sz="1200"/>
              <a:t>Gang-related crimes in parks with Summer Night Lights events have declined </a:t>
            </a:r>
            <a:r>
              <a:rPr lang="en-US" sz="1200" b="1"/>
              <a:t>27%</a:t>
            </a:r>
            <a:r>
              <a:rPr lang="en-US" sz="1200"/>
              <a:t> in the past four years.</a:t>
            </a:r>
          </a:p>
          <a:p>
            <a:pPr>
              <a:buFont typeface="Wingdings" pitchFamily="2" charset="2"/>
              <a:buChar char="Ø"/>
            </a:pPr>
            <a:r>
              <a:rPr lang="en-US" sz="1200"/>
              <a:t>Over </a:t>
            </a:r>
            <a:r>
              <a:rPr lang="en-US" sz="1200" b="1"/>
              <a:t>1,000 jobs</a:t>
            </a:r>
            <a:r>
              <a:rPr lang="en-US" sz="1200"/>
              <a:t> and over </a:t>
            </a:r>
            <a:r>
              <a:rPr lang="en-US" sz="1200" b="1"/>
              <a:t>380,000 meals</a:t>
            </a:r>
            <a:r>
              <a:rPr lang="en-US" sz="1200"/>
              <a:t> were made available to communities during the 2010 Summer Night Lights season </a:t>
            </a:r>
          </a:p>
        </p:txBody>
      </p:sp>
      <p:pic>
        <p:nvPicPr>
          <p:cNvPr id="170003" name="Picture 7" descr="This slide is titled, “Now: Evaluation Highlights.” Along the side of the slide are the categories from the previous slide: Primary Prevention, Secondary Prevention, Intervention and Case Management, Intervention and Violence Interruption, Community Engagement, Suppression, Summer Night Lights and Evaluation. The slide states, “Since implementation, GRYD communities have collectively experienced a decline in gang-related crimes of 17%, compared to 11% in non-GRYD communities. Youth participating in GRYD prevention programs show a 49% decrease in involvement in gang activities and gang fights and a 39% decrease in involvement with gang members after 6 months of participation. Participating youths also show significant attitudinal and behavioral improvements, including a 21% decrease in impulsive risk taking and a 29% decrease in skipping class.  Gang-related crimes in parks with Summer Night Lights events have declined 27% in the past four years. Over 1,000 jobs and over 380,000 meals were made available to communities during the 2010 Summer Night Lights season.” A chart depicts these changes in gang-related crimes (Source: LAPD citywide crime incident reports, January 2005 – December 2010)."/>
          <p:cNvPicPr>
            <a:picLocks noChangeAspect="1" noChangeArrowheads="1"/>
          </p:cNvPicPr>
          <p:nvPr/>
        </p:nvPicPr>
        <p:blipFill>
          <a:blip r:embed="rId9" cstate="print"/>
          <a:srcRect/>
          <a:stretch>
            <a:fillRect/>
          </a:stretch>
        </p:blipFill>
        <p:spPr bwMode="auto">
          <a:xfrm>
            <a:off x="3276600" y="3352800"/>
            <a:ext cx="4876800" cy="31686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le 16"/>
          <p:cNvSpPr>
            <a:spLocks noGrp="1"/>
          </p:cNvSpPr>
          <p:nvPr>
            <p:ph type="title" idx="4294967295"/>
          </p:nvPr>
        </p:nvSpPr>
        <p:spPr>
          <a:xfrm>
            <a:off x="457200" y="228600"/>
            <a:ext cx="8229600" cy="685800"/>
          </a:xfrm>
        </p:spPr>
        <p:txBody>
          <a:bodyPr/>
          <a:lstStyle/>
          <a:p>
            <a:pPr algn="r"/>
            <a:r>
              <a:rPr lang="en-US" sz="2800" dirty="0"/>
              <a:t>Now: Evaluation Highlights</a:t>
            </a:r>
          </a:p>
        </p:txBody>
      </p:sp>
      <p:sp>
        <p:nvSpPr>
          <p:cNvPr id="174083" name="Rectangle 3"/>
          <p:cNvSpPr>
            <a:spLocks noChangeArrowheads="1"/>
          </p:cNvSpPr>
          <p:nvPr/>
        </p:nvSpPr>
        <p:spPr bwMode="auto">
          <a:xfrm>
            <a:off x="2819400" y="1066800"/>
            <a:ext cx="5791200" cy="5486400"/>
          </a:xfrm>
          <a:prstGeom prst="rect">
            <a:avLst/>
          </a:prstGeom>
          <a:noFill/>
          <a:ln w="9525">
            <a:solidFill>
              <a:srgbClr val="FFCC00"/>
            </a:solidFill>
            <a:miter lim="800000"/>
            <a:headEnd/>
            <a:tailEnd/>
          </a:ln>
          <a:effectLst/>
        </p:spPr>
        <p:txBody>
          <a:bodyPr wrap="none" anchor="ctr"/>
          <a:lstStyle/>
          <a:p>
            <a:endParaRPr lang="en-US"/>
          </a:p>
        </p:txBody>
      </p:sp>
      <p:sp>
        <p:nvSpPr>
          <p:cNvPr id="174084" name="Rectangle 4">
            <a:hlinkClick r:id="rId3" action="ppaction://hlinksldjump"/>
          </p:cNvPr>
          <p:cNvSpPr>
            <a:spLocks noChangeArrowheads="1"/>
          </p:cNvSpPr>
          <p:nvPr/>
        </p:nvSpPr>
        <p:spPr bwMode="auto">
          <a:xfrm>
            <a:off x="457200" y="1066800"/>
            <a:ext cx="2133600" cy="685800"/>
          </a:xfrm>
          <a:prstGeom prst="rect">
            <a:avLst/>
          </a:prstGeom>
          <a:solidFill>
            <a:srgbClr val="66FFCC"/>
          </a:solidFill>
          <a:ln w="9525">
            <a:noFill/>
            <a:miter lim="800000"/>
            <a:headEnd/>
            <a:tailEnd/>
          </a:ln>
          <a:effectLst/>
        </p:spPr>
        <p:txBody>
          <a:bodyPr wrap="none" anchor="ctr"/>
          <a:lstStyle/>
          <a:p>
            <a:pPr algn="ctr" eaLnBrk="1" hangingPunct="1"/>
            <a:r>
              <a:rPr lang="en-US" sz="1800">
                <a:latin typeface="Arial" charset="0"/>
                <a:cs typeface="Arial" charset="0"/>
              </a:rPr>
              <a:t>Primary</a:t>
            </a:r>
          </a:p>
          <a:p>
            <a:pPr algn="ctr" eaLnBrk="1" hangingPunct="1"/>
            <a:r>
              <a:rPr lang="en-US" sz="1800">
                <a:latin typeface="Arial" charset="0"/>
                <a:cs typeface="Arial" charset="0"/>
              </a:rPr>
              <a:t>Prevention</a:t>
            </a:r>
          </a:p>
        </p:txBody>
      </p:sp>
      <p:sp>
        <p:nvSpPr>
          <p:cNvPr id="174085"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a:latin typeface="Arial" charset="0"/>
                <a:cs typeface="Arial" charset="0"/>
              </a:rPr>
              <a:t>Secondary</a:t>
            </a:r>
          </a:p>
          <a:p>
            <a:pPr algn="ctr" eaLnBrk="1" hangingPunct="1"/>
            <a:r>
              <a:rPr lang="en-US" sz="1800">
                <a:latin typeface="Arial" charset="0"/>
                <a:cs typeface="Arial" charset="0"/>
              </a:rPr>
              <a:t>Prevention</a:t>
            </a:r>
          </a:p>
        </p:txBody>
      </p:sp>
      <p:sp>
        <p:nvSpPr>
          <p:cNvPr id="174086"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Violence Interruption</a:t>
            </a:r>
          </a:p>
        </p:txBody>
      </p:sp>
      <p:sp>
        <p:nvSpPr>
          <p:cNvPr id="174087"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a:latin typeface="Arial" charset="0"/>
                <a:cs typeface="Arial" charset="0"/>
              </a:rPr>
              <a:t>Intervention</a:t>
            </a:r>
          </a:p>
          <a:p>
            <a:pPr algn="ctr" eaLnBrk="1" hangingPunct="1"/>
            <a:r>
              <a:rPr lang="en-US" sz="1800">
                <a:latin typeface="Arial" charset="0"/>
                <a:cs typeface="Arial" charset="0"/>
              </a:rPr>
              <a:t>Case Management</a:t>
            </a:r>
          </a:p>
        </p:txBody>
      </p:sp>
      <p:sp>
        <p:nvSpPr>
          <p:cNvPr id="174088" name="Rectangle 8">
            <a:hlinkClick r:id="rId7" action="ppaction://hlinksldjump"/>
          </p:cNvPr>
          <p:cNvSpPr>
            <a:spLocks noChangeArrowheads="1"/>
          </p:cNvSpPr>
          <p:nvPr/>
        </p:nvSpPr>
        <p:spPr bwMode="auto">
          <a:xfrm>
            <a:off x="457200" y="3810000"/>
            <a:ext cx="2133600" cy="685800"/>
          </a:xfrm>
          <a:prstGeom prst="rect">
            <a:avLst/>
          </a:prstGeom>
          <a:solidFill>
            <a:srgbClr val="CC0000"/>
          </a:solidFill>
          <a:ln w="9525">
            <a:noFill/>
            <a:miter lim="800000"/>
            <a:headEnd/>
            <a:tailEnd/>
          </a:ln>
          <a:effectLst/>
        </p:spPr>
        <p:txBody>
          <a:bodyPr wrap="none" anchor="ctr"/>
          <a:lstStyle/>
          <a:p>
            <a:pPr algn="ctr" eaLnBrk="1" hangingPunct="1"/>
            <a:r>
              <a:rPr lang="en-US" sz="1800">
                <a:latin typeface="Arial" charset="0"/>
                <a:cs typeface="Arial" charset="0"/>
              </a:rPr>
              <a:t>Community</a:t>
            </a:r>
          </a:p>
          <a:p>
            <a:pPr algn="ctr" eaLnBrk="1" hangingPunct="1"/>
            <a:r>
              <a:rPr lang="en-US" sz="1800">
                <a:latin typeface="Arial" charset="0"/>
                <a:cs typeface="Arial" charset="0"/>
              </a:rPr>
              <a:t>Engagement</a:t>
            </a:r>
          </a:p>
        </p:txBody>
      </p:sp>
      <p:sp>
        <p:nvSpPr>
          <p:cNvPr id="174089"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174090"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a:latin typeface="Calibri" pitchFamily="34" charset="0"/>
                <a:cs typeface="Arial" charset="0"/>
              </a:rPr>
              <a:t>Summer Night Lights</a:t>
            </a:r>
          </a:p>
        </p:txBody>
      </p:sp>
      <p:sp>
        <p:nvSpPr>
          <p:cNvPr id="174091"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a:latin typeface="Calibri" pitchFamily="34" charset="0"/>
                <a:cs typeface="Arial" charset="0"/>
              </a:rPr>
              <a:t>Evaluation</a:t>
            </a:r>
          </a:p>
        </p:txBody>
      </p:sp>
      <p:sp>
        <p:nvSpPr>
          <p:cNvPr id="174092" name="Rectangle 12"/>
          <p:cNvSpPr>
            <a:spLocks noChangeArrowheads="1"/>
          </p:cNvSpPr>
          <p:nvPr/>
        </p:nvSpPr>
        <p:spPr bwMode="auto">
          <a:xfrm>
            <a:off x="2590800" y="5867400"/>
            <a:ext cx="228600" cy="685800"/>
          </a:xfrm>
          <a:prstGeom prst="rect">
            <a:avLst/>
          </a:prstGeom>
          <a:solidFill>
            <a:srgbClr val="FFCC00"/>
          </a:solidFill>
          <a:ln w="9525">
            <a:noFill/>
            <a:miter lim="800000"/>
            <a:headEnd/>
            <a:tailEnd/>
          </a:ln>
          <a:effectLst/>
        </p:spPr>
        <p:txBody>
          <a:bodyPr wrap="none" anchor="ctr"/>
          <a:lstStyle/>
          <a:p>
            <a:endParaRPr lang="en-US"/>
          </a:p>
        </p:txBody>
      </p:sp>
      <p:sp>
        <p:nvSpPr>
          <p:cNvPr id="174095" name="Rectangle 15"/>
          <p:cNvSpPr>
            <a:spLocks noChangeArrowheads="1"/>
          </p:cNvSpPr>
          <p:nvPr/>
        </p:nvSpPr>
        <p:spPr bwMode="auto">
          <a:xfrm>
            <a:off x="2819400" y="1066800"/>
            <a:ext cx="5791200" cy="5203825"/>
          </a:xfrm>
          <a:prstGeom prst="rect">
            <a:avLst/>
          </a:prstGeom>
          <a:noFill/>
          <a:ln w="9525">
            <a:noFill/>
            <a:miter lim="800000"/>
            <a:headEnd/>
            <a:tailEnd/>
          </a:ln>
          <a:effectLst/>
        </p:spPr>
        <p:txBody>
          <a:bodyPr>
            <a:spAutoFit/>
          </a:bodyPr>
          <a:lstStyle/>
          <a:p>
            <a:r>
              <a:rPr lang="en-US"/>
              <a:t>Over 80% of LAPD officers reported “improvement” in each of the following areas over the past year: </a:t>
            </a:r>
          </a:p>
          <a:p>
            <a:pPr lvl="1">
              <a:buFont typeface="Wingdings" pitchFamily="2" charset="2"/>
              <a:buChar char="Ø"/>
            </a:pPr>
            <a:r>
              <a:rPr lang="en-US"/>
              <a:t>Training for intervention workers and law enforcement</a:t>
            </a:r>
          </a:p>
          <a:p>
            <a:pPr lvl="1">
              <a:buFont typeface="Wingdings" pitchFamily="2" charset="2"/>
              <a:buChar char="Ø"/>
            </a:pPr>
            <a:r>
              <a:rPr lang="en-US"/>
              <a:t>Information exchange between LAPD, intervention workers, and the community</a:t>
            </a:r>
          </a:p>
          <a:p>
            <a:pPr lvl="1">
              <a:buFont typeface="Wingdings" pitchFamily="2" charset="2"/>
              <a:buChar char="Ø"/>
            </a:pPr>
            <a:r>
              <a:rPr lang="en-US"/>
              <a:t>Community tension levels after gang incidents</a:t>
            </a:r>
          </a:p>
          <a:p>
            <a:pPr lvl="1">
              <a:buFont typeface="Wingdings" pitchFamily="2" charset="2"/>
              <a:buChar char="Ø"/>
            </a:pPr>
            <a:r>
              <a:rPr lang="en-US"/>
              <a:t>Control of retaliation after a gang incident</a:t>
            </a:r>
          </a:p>
          <a:p>
            <a:pPr lvl="1"/>
            <a:r>
              <a:rPr lang="en-US"/>
              <a:t>LAPD/intervention staff cooperation after a crisis incident</a:t>
            </a:r>
          </a:p>
          <a:p>
            <a:pPr lvl="1">
              <a:buFont typeface="Wingdings" pitchFamily="2" charset="2"/>
              <a:buChar char="Ø"/>
            </a:pPr>
            <a:r>
              <a:rPr lang="en-US"/>
              <a:t>LAPD/GRYD cooperation after a crisis incident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095">
                                            <p:txEl>
                                              <p:pRg st="1" end="1"/>
                                            </p:txEl>
                                          </p:spTgt>
                                        </p:tgtEl>
                                        <p:attrNameLst>
                                          <p:attrName>style.visibility</p:attrName>
                                        </p:attrNameLst>
                                      </p:cBhvr>
                                      <p:to>
                                        <p:strVal val="visible"/>
                                      </p:to>
                                    </p:set>
                                    <p:anim calcmode="lin" valueType="num">
                                      <p:cBhvr additive="base">
                                        <p:cTn id="7" dur="500" fill="hold"/>
                                        <p:tgtEl>
                                          <p:spTgt spid="17409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0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095">
                                            <p:txEl>
                                              <p:pRg st="2" end="2"/>
                                            </p:txEl>
                                          </p:spTgt>
                                        </p:tgtEl>
                                        <p:attrNameLst>
                                          <p:attrName>style.visibility</p:attrName>
                                        </p:attrNameLst>
                                      </p:cBhvr>
                                      <p:to>
                                        <p:strVal val="visible"/>
                                      </p:to>
                                    </p:set>
                                    <p:anim calcmode="lin" valueType="num">
                                      <p:cBhvr additive="base">
                                        <p:cTn id="13" dur="500" fill="hold"/>
                                        <p:tgtEl>
                                          <p:spTgt spid="1740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0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4095">
                                            <p:txEl>
                                              <p:pRg st="3" end="3"/>
                                            </p:txEl>
                                          </p:spTgt>
                                        </p:tgtEl>
                                        <p:attrNameLst>
                                          <p:attrName>style.visibility</p:attrName>
                                        </p:attrNameLst>
                                      </p:cBhvr>
                                      <p:to>
                                        <p:strVal val="visible"/>
                                      </p:to>
                                    </p:set>
                                    <p:anim calcmode="lin" valueType="num">
                                      <p:cBhvr additive="base">
                                        <p:cTn id="19" dur="500" fill="hold"/>
                                        <p:tgtEl>
                                          <p:spTgt spid="1740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0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4095">
                                            <p:txEl>
                                              <p:pRg st="4" end="4"/>
                                            </p:txEl>
                                          </p:spTgt>
                                        </p:tgtEl>
                                        <p:attrNameLst>
                                          <p:attrName>style.visibility</p:attrName>
                                        </p:attrNameLst>
                                      </p:cBhvr>
                                      <p:to>
                                        <p:strVal val="visible"/>
                                      </p:to>
                                    </p:set>
                                    <p:anim calcmode="lin" valueType="num">
                                      <p:cBhvr additive="base">
                                        <p:cTn id="25" dur="500" fill="hold"/>
                                        <p:tgtEl>
                                          <p:spTgt spid="1740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09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4095">
                                            <p:txEl>
                                              <p:pRg st="5" end="5"/>
                                            </p:txEl>
                                          </p:spTgt>
                                        </p:tgtEl>
                                        <p:attrNameLst>
                                          <p:attrName>style.visibility</p:attrName>
                                        </p:attrNameLst>
                                      </p:cBhvr>
                                      <p:to>
                                        <p:strVal val="visible"/>
                                      </p:to>
                                    </p:set>
                                    <p:anim calcmode="lin" valueType="num">
                                      <p:cBhvr additive="base">
                                        <p:cTn id="29" dur="500" fill="hold"/>
                                        <p:tgtEl>
                                          <p:spTgt spid="17409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740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74095">
                                            <p:txEl>
                                              <p:pRg st="6" end="6"/>
                                            </p:txEl>
                                          </p:spTgt>
                                        </p:tgtEl>
                                        <p:attrNameLst>
                                          <p:attrName>style.visibility</p:attrName>
                                        </p:attrNameLst>
                                      </p:cBhvr>
                                      <p:to>
                                        <p:strVal val="visible"/>
                                      </p:to>
                                    </p:set>
                                    <p:anim calcmode="lin" valueType="num">
                                      <p:cBhvr additive="base">
                                        <p:cTn id="35" dur="500" fill="hold"/>
                                        <p:tgtEl>
                                          <p:spTgt spid="17409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7409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838200" y="609600"/>
            <a:ext cx="7620000" cy="1922463"/>
          </a:xfrm>
        </p:spPr>
        <p:txBody>
          <a:bodyPr/>
          <a:lstStyle/>
          <a:p>
            <a:r>
              <a:rPr lang="en-US" sz="3600" dirty="0">
                <a:solidFill>
                  <a:schemeClr val="tx1"/>
                </a:solidFill>
              </a:rPr>
              <a:t>Los Angeles Mayor Antonio </a:t>
            </a:r>
            <a:r>
              <a:rPr lang="en-US" sz="3600" dirty="0" err="1">
                <a:solidFill>
                  <a:schemeClr val="tx1"/>
                </a:solidFill>
              </a:rPr>
              <a:t>Villaraigosa</a:t>
            </a:r>
            <a:r>
              <a:rPr lang="en-US" sz="3600" dirty="0">
                <a:solidFill>
                  <a:schemeClr val="tx1"/>
                </a:solidFill>
              </a:rPr>
              <a:t> Office of Gang Reduction and Youth Development</a:t>
            </a:r>
            <a:endParaRPr lang="en-US" dirty="0">
              <a:solidFill>
                <a:schemeClr val="tx1"/>
              </a:solidFill>
            </a:endParaRPr>
          </a:p>
        </p:txBody>
      </p:sp>
      <p:sp>
        <p:nvSpPr>
          <p:cNvPr id="66563" name="Rectangle 3"/>
          <p:cNvSpPr>
            <a:spLocks noGrp="1" noChangeArrowheads="1"/>
          </p:cNvSpPr>
          <p:nvPr>
            <p:ph type="subTitle" idx="1"/>
          </p:nvPr>
        </p:nvSpPr>
        <p:spPr>
          <a:xfrm>
            <a:off x="1447800" y="2971800"/>
            <a:ext cx="6400800" cy="1752600"/>
          </a:xfrm>
        </p:spPr>
        <p:txBody>
          <a:bodyPr/>
          <a:lstStyle/>
          <a:p>
            <a:r>
              <a:rPr lang="en-US"/>
              <a:t>200 N. Spring Street, Room 2225</a:t>
            </a:r>
          </a:p>
          <a:p>
            <a:r>
              <a:rPr lang="en-US"/>
              <a:t>Los Angeles CA 90012</a:t>
            </a:r>
          </a:p>
          <a:p>
            <a:r>
              <a:rPr lang="en-US"/>
              <a:t>(213) 473-7796</a:t>
            </a:r>
          </a:p>
          <a:p>
            <a:r>
              <a:rPr lang="en-US">
                <a:hlinkClick r:id="rId2"/>
              </a:rPr>
              <a:t>http://mayor.lacity.org</a:t>
            </a:r>
            <a:endParaRPr lang="en-US"/>
          </a:p>
          <a:p>
            <a:r>
              <a:rPr lang="en-US" sz="2800"/>
              <a:t>Issues- Gang Reduction</a:t>
            </a:r>
            <a:endParaRPr lang="en-US"/>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ctrTitle"/>
          </p:nvPr>
        </p:nvSpPr>
        <p:spPr>
          <a:xfrm>
            <a:off x="533400" y="434975"/>
            <a:ext cx="7772400" cy="1470025"/>
          </a:xfrm>
        </p:spPr>
        <p:txBody>
          <a:bodyPr/>
          <a:lstStyle/>
          <a:p>
            <a:r>
              <a:rPr lang="en-US" sz="3600" dirty="0">
                <a:solidFill>
                  <a:schemeClr val="tx1"/>
                </a:solidFill>
              </a:rPr>
              <a:t>HISTORY OF PROGRAMS IN LA</a:t>
            </a:r>
            <a:endParaRPr lang="en-US" sz="3600" b="1" dirty="0">
              <a:solidFill>
                <a:schemeClr val="tx1"/>
              </a:solidFill>
              <a:latin typeface="Arial Black" pitchFamily="34" charset="0"/>
            </a:endParaRPr>
          </a:p>
        </p:txBody>
      </p:sp>
      <p:sp>
        <p:nvSpPr>
          <p:cNvPr id="5" name="Subtitle 4"/>
          <p:cNvSpPr>
            <a:spLocks noGrp="1"/>
          </p:cNvSpPr>
          <p:nvPr>
            <p:ph type="subTitle" idx="1"/>
          </p:nvPr>
        </p:nvSpPr>
        <p:spPr>
          <a:xfrm>
            <a:off x="762000" y="1905000"/>
            <a:ext cx="7391400" cy="3657600"/>
          </a:xfrm>
        </p:spPr>
        <p:txBody>
          <a:bodyPr/>
          <a:lstStyle/>
          <a:p>
            <a:pPr marL="342900" indent="-342900" algn="l">
              <a:lnSpc>
                <a:spcPct val="90000"/>
              </a:lnSpc>
              <a:buFontTx/>
              <a:buChar char="•"/>
            </a:pPr>
            <a:r>
              <a:rPr lang="en-US" sz="2000" dirty="0" smtClean="0">
                <a:latin typeface="Times New Roman" pitchFamily="18" charset="0"/>
                <a:cs typeface="Times New Roman" pitchFamily="18" charset="0"/>
              </a:rPr>
              <a:t>The Group Guidance Project- 1940’s. Founded by LA Probation Dept. Emphasis on African American Gangs in South LA</a:t>
            </a:r>
          </a:p>
          <a:p>
            <a:pPr marL="342900" indent="-342900" algn="l">
              <a:lnSpc>
                <a:spcPct val="90000"/>
              </a:lnSpc>
              <a:buFontTx/>
              <a:buChar char="•"/>
            </a:pPr>
            <a:endParaRPr lang="en-US" sz="2000" dirty="0" smtClean="0">
              <a:latin typeface="Times New Roman" pitchFamily="18" charset="0"/>
              <a:cs typeface="Times New Roman" pitchFamily="18" charset="0"/>
            </a:endParaRPr>
          </a:p>
          <a:p>
            <a:pPr marL="342900" indent="-342900" algn="l">
              <a:lnSpc>
                <a:spcPct val="90000"/>
              </a:lnSpc>
              <a:buFontTx/>
              <a:buChar char="•"/>
            </a:pPr>
            <a:r>
              <a:rPr lang="en-US" sz="2000" dirty="0" smtClean="0">
                <a:latin typeface="Times New Roman" pitchFamily="18" charset="0"/>
                <a:cs typeface="Times New Roman" pitchFamily="18" charset="0"/>
              </a:rPr>
              <a:t>The Ladino Hills Project (Malcolm Klein)- 1967. East LA, CA</a:t>
            </a:r>
          </a:p>
          <a:p>
            <a:pPr marL="342900" indent="-342900" algn="l">
              <a:lnSpc>
                <a:spcPct val="90000"/>
              </a:lnSpc>
              <a:buFontTx/>
              <a:buChar char="•"/>
            </a:pPr>
            <a:endParaRPr lang="en-US" sz="2000" dirty="0" smtClean="0">
              <a:latin typeface="Times New Roman" pitchFamily="18" charset="0"/>
              <a:cs typeface="Times New Roman" pitchFamily="18" charset="0"/>
            </a:endParaRPr>
          </a:p>
          <a:p>
            <a:pPr marL="342900" indent="-342900" algn="l">
              <a:lnSpc>
                <a:spcPct val="90000"/>
              </a:lnSpc>
              <a:buFontTx/>
              <a:buChar char="•"/>
            </a:pPr>
            <a:r>
              <a:rPr lang="en-US" sz="2000" dirty="0" smtClean="0">
                <a:latin typeface="Times New Roman" pitchFamily="18" charset="0"/>
                <a:cs typeface="Times New Roman" pitchFamily="18" charset="0"/>
              </a:rPr>
              <a:t>Youth Gang Services- 1980-mid 90’s</a:t>
            </a:r>
          </a:p>
          <a:p>
            <a:pPr marL="342900" indent="-342900" algn="l">
              <a:lnSpc>
                <a:spcPct val="90000"/>
              </a:lnSpc>
            </a:pPr>
            <a:endParaRPr lang="en-US" sz="2000" dirty="0" smtClean="0">
              <a:latin typeface="Times New Roman" pitchFamily="18" charset="0"/>
              <a:cs typeface="Times New Roman" pitchFamily="18" charset="0"/>
            </a:endParaRPr>
          </a:p>
          <a:p>
            <a:pPr marL="342900" indent="-342900" algn="l">
              <a:lnSpc>
                <a:spcPct val="90000"/>
              </a:lnSpc>
              <a:buFontTx/>
              <a:buChar char="•"/>
            </a:pPr>
            <a:r>
              <a:rPr lang="en-US" sz="2000" dirty="0" smtClean="0">
                <a:latin typeface="Times New Roman" pitchFamily="18" charset="0"/>
                <a:cs typeface="Times New Roman" pitchFamily="18" charset="0"/>
              </a:rPr>
              <a:t>LA Bridges mid-90’s to 2008</a:t>
            </a:r>
          </a:p>
          <a:p>
            <a:pPr marL="342900" indent="-342900" algn="l">
              <a:lnSpc>
                <a:spcPct val="90000"/>
              </a:lnSpc>
            </a:pPr>
            <a:endParaRPr lang="en-US" sz="2000" dirty="0" smtClean="0">
              <a:latin typeface="Times New Roman" pitchFamily="18" charset="0"/>
              <a:cs typeface="Times New Roman" pitchFamily="18" charset="0"/>
            </a:endParaRPr>
          </a:p>
          <a:p>
            <a:pPr marL="342900" indent="-342900" algn="l">
              <a:lnSpc>
                <a:spcPct val="90000"/>
              </a:lnSpc>
              <a:buFontTx/>
              <a:buChar char="•"/>
            </a:pPr>
            <a:r>
              <a:rPr lang="en-US" sz="2000" dirty="0" smtClean="0">
                <a:latin typeface="Times New Roman" pitchFamily="18" charset="0"/>
                <a:cs typeface="Times New Roman" pitchFamily="18" charset="0"/>
              </a:rPr>
              <a:t>Gang Reduction Program in Boyle Heights 2003-2008</a:t>
            </a:r>
          </a:p>
          <a:p>
            <a:pPr algn="l"/>
            <a:endParaRPr lang="en-US" sz="2000" dirty="0">
              <a:latin typeface="Times New Roman" pitchFamily="18" charset="0"/>
              <a:cs typeface="Times New Roman" pitchFamily="18" charset="0"/>
            </a:endParaRPr>
          </a:p>
        </p:txBody>
      </p:sp>
      <p:pic>
        <p:nvPicPr>
          <p:cNvPr id="178180" name="Picture 4" descr="GRYD LOGO"/>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rot="631592">
            <a:off x="7620000" y="6073775"/>
            <a:ext cx="1349375" cy="784225"/>
          </a:xfrm>
          <a:prstGeom prst="rect">
            <a:avLst/>
          </a:prstGeom>
          <a:noFill/>
        </p:spPr>
      </p:pic>
    </p:spTree>
  </p:cSld>
  <p:clrMapOvr>
    <a:masterClrMapping/>
  </p:clrMapOvr>
  <p:transition>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304800" y="2362200"/>
            <a:ext cx="2743200" cy="396875"/>
          </a:xfrm>
          <a:prstGeom prst="rect">
            <a:avLst/>
          </a:prstGeom>
          <a:noFill/>
          <a:ln w="9525">
            <a:noFill/>
            <a:miter lim="800000"/>
            <a:headEnd/>
            <a:tailEnd/>
          </a:ln>
          <a:effectLst/>
        </p:spPr>
        <p:txBody>
          <a:bodyPr>
            <a:spAutoFit/>
          </a:bodyPr>
          <a:lstStyle/>
          <a:p>
            <a:pPr eaLnBrk="1" hangingPunct="1">
              <a:spcBef>
                <a:spcPct val="50000"/>
              </a:spcBef>
            </a:pPr>
            <a:endParaRPr lang="en-US" sz="2000">
              <a:latin typeface="Times New Roman" pitchFamily="18" charset="0"/>
            </a:endParaRPr>
          </a:p>
        </p:txBody>
      </p:sp>
      <p:sp>
        <p:nvSpPr>
          <p:cNvPr id="15364" name="Rectangle 4"/>
          <p:cNvSpPr>
            <a:spLocks noChangeArrowheads="1"/>
          </p:cNvSpPr>
          <p:nvPr/>
        </p:nvSpPr>
        <p:spPr bwMode="auto">
          <a:xfrm>
            <a:off x="609600" y="685800"/>
            <a:ext cx="3200400" cy="6027738"/>
          </a:xfrm>
          <a:prstGeom prst="rect">
            <a:avLst/>
          </a:prstGeom>
          <a:noFill/>
          <a:ln w="9525">
            <a:noFill/>
            <a:miter lim="800000"/>
            <a:headEnd/>
            <a:tailEnd/>
          </a:ln>
          <a:effectLst/>
        </p:spPr>
        <p:txBody>
          <a:bodyPr>
            <a:spAutoFit/>
          </a:bodyPr>
          <a:lstStyle/>
          <a:p>
            <a:pPr algn="ctr" eaLnBrk="1" hangingPunct="1"/>
            <a:r>
              <a:rPr lang="en-US" sz="1800" b="1" u="sng" dirty="0">
                <a:effectLst>
                  <a:outerShdw blurRad="38100" dist="38100" dir="2700000" algn="tl">
                    <a:srgbClr val="FFFFFF"/>
                  </a:outerShdw>
                </a:effectLst>
                <a:latin typeface="Arial" charset="0"/>
              </a:rPr>
              <a:t>Location of GRYD Zones</a:t>
            </a:r>
            <a:endParaRPr lang="en-US" sz="1800" b="1" u="sng" dirty="0">
              <a:latin typeface="Arial" charset="0"/>
            </a:endParaRPr>
          </a:p>
          <a:p>
            <a:pPr eaLnBrk="1" hangingPunct="1"/>
            <a:endParaRPr lang="en-US" sz="1800" b="1" u="sng" dirty="0">
              <a:latin typeface="Arial" charset="0"/>
            </a:endParaRPr>
          </a:p>
          <a:p>
            <a:pPr algn="ctr" eaLnBrk="1" hangingPunct="1"/>
            <a:r>
              <a:rPr lang="en-US" sz="1200" b="1" u="sng" dirty="0">
                <a:latin typeface="Arial" charset="0"/>
              </a:rPr>
              <a:t>Central L.A.</a:t>
            </a:r>
            <a:endParaRPr lang="en-US" sz="1200" b="1" dirty="0">
              <a:latin typeface="Arial" charset="0"/>
            </a:endParaRPr>
          </a:p>
          <a:p>
            <a:pPr algn="ctr" eaLnBrk="1" hangingPunct="1"/>
            <a:r>
              <a:rPr lang="en-US" sz="1200" dirty="0">
                <a:latin typeface="Arial" charset="0"/>
              </a:rPr>
              <a:t>Rampart </a:t>
            </a:r>
            <a:r>
              <a:rPr lang="en-US" sz="1200" b="1" dirty="0">
                <a:latin typeface="Arial" charset="0"/>
              </a:rPr>
              <a:t> </a:t>
            </a:r>
          </a:p>
          <a:p>
            <a:pPr algn="ctr" eaLnBrk="1" hangingPunct="1"/>
            <a:endParaRPr lang="en-US" sz="1200" b="1" u="sng" dirty="0">
              <a:latin typeface="Arial" charset="0"/>
            </a:endParaRPr>
          </a:p>
          <a:p>
            <a:pPr algn="ctr" eaLnBrk="1" hangingPunct="1"/>
            <a:r>
              <a:rPr lang="en-US" sz="1200" b="1" u="sng" dirty="0">
                <a:latin typeface="Arial" charset="0"/>
              </a:rPr>
              <a:t>East L.A.</a:t>
            </a:r>
            <a:r>
              <a:rPr lang="en-US" sz="1200" b="1" dirty="0">
                <a:latin typeface="Arial" charset="0"/>
              </a:rPr>
              <a:t> </a:t>
            </a:r>
          </a:p>
          <a:p>
            <a:pPr algn="ctr" eaLnBrk="1" hangingPunct="1"/>
            <a:r>
              <a:rPr lang="en-US" sz="1200" dirty="0">
                <a:latin typeface="Arial" charset="0"/>
              </a:rPr>
              <a:t>Boyle Heights/Hollenbeck</a:t>
            </a:r>
          </a:p>
          <a:p>
            <a:pPr algn="ctr" eaLnBrk="1" hangingPunct="1"/>
            <a:r>
              <a:rPr lang="en-US" sz="1200" dirty="0">
                <a:latin typeface="Arial" charset="0"/>
              </a:rPr>
              <a:t>Ramona Gardens/Hollenbeck </a:t>
            </a:r>
          </a:p>
          <a:p>
            <a:pPr algn="ctr" eaLnBrk="1" hangingPunct="1"/>
            <a:r>
              <a:rPr lang="en-US" sz="1200" dirty="0">
                <a:latin typeface="Arial" charset="0"/>
              </a:rPr>
              <a:t>Cypress Park/Northeast</a:t>
            </a:r>
          </a:p>
          <a:p>
            <a:pPr algn="ctr" eaLnBrk="1" hangingPunct="1"/>
            <a:endParaRPr lang="en-US" sz="1200" u="sng" dirty="0">
              <a:latin typeface="Arial" charset="0"/>
            </a:endParaRPr>
          </a:p>
          <a:p>
            <a:pPr algn="ctr" eaLnBrk="1" hangingPunct="1"/>
            <a:r>
              <a:rPr lang="en-US" sz="1200" b="1" u="sng" dirty="0">
                <a:latin typeface="Arial" charset="0"/>
              </a:rPr>
              <a:t>South L.A.</a:t>
            </a:r>
            <a:r>
              <a:rPr lang="en-US" sz="1200" b="1" dirty="0">
                <a:latin typeface="Arial" charset="0"/>
              </a:rPr>
              <a:t> </a:t>
            </a:r>
            <a:endParaRPr lang="en-US" sz="1200" dirty="0">
              <a:latin typeface="Arial" charset="0"/>
            </a:endParaRPr>
          </a:p>
          <a:p>
            <a:pPr algn="ctr" eaLnBrk="1" hangingPunct="1"/>
            <a:r>
              <a:rPr lang="en-US" sz="1200" dirty="0">
                <a:latin typeface="Arial" charset="0"/>
              </a:rPr>
              <a:t>Baldwin Village/Southwest</a:t>
            </a:r>
          </a:p>
          <a:p>
            <a:pPr algn="ctr" eaLnBrk="1" hangingPunct="1"/>
            <a:r>
              <a:rPr lang="en-US" sz="1200" dirty="0">
                <a:latin typeface="Arial" charset="0"/>
              </a:rPr>
              <a:t>Southwest II</a:t>
            </a:r>
          </a:p>
          <a:p>
            <a:pPr algn="ctr" eaLnBrk="1" hangingPunct="1"/>
            <a:r>
              <a:rPr lang="en-US" sz="1200" dirty="0">
                <a:latin typeface="Arial" charset="0"/>
              </a:rPr>
              <a:t>Newton</a:t>
            </a:r>
          </a:p>
          <a:p>
            <a:pPr algn="ctr" eaLnBrk="1" hangingPunct="1"/>
            <a:r>
              <a:rPr lang="en-US" sz="1200" dirty="0">
                <a:latin typeface="Arial" charset="0"/>
              </a:rPr>
              <a:t>Florence-Graham/77th </a:t>
            </a:r>
          </a:p>
          <a:p>
            <a:pPr algn="ctr" eaLnBrk="1" hangingPunct="1"/>
            <a:r>
              <a:rPr lang="en-US" sz="1200" dirty="0">
                <a:latin typeface="Arial" charset="0"/>
              </a:rPr>
              <a:t>77th II</a:t>
            </a:r>
          </a:p>
          <a:p>
            <a:pPr algn="ctr" eaLnBrk="1" hangingPunct="1"/>
            <a:r>
              <a:rPr lang="en-US" sz="1200" dirty="0">
                <a:latin typeface="Arial" charset="0"/>
              </a:rPr>
              <a:t>Watts/Southeast</a:t>
            </a:r>
          </a:p>
          <a:p>
            <a:pPr algn="ctr" eaLnBrk="1" hangingPunct="1"/>
            <a:endParaRPr lang="en-US" sz="1200" u="sng" dirty="0">
              <a:latin typeface="Arial" charset="0"/>
            </a:endParaRPr>
          </a:p>
          <a:p>
            <a:pPr algn="ctr" eaLnBrk="1" hangingPunct="1"/>
            <a:r>
              <a:rPr lang="en-US" sz="1200" b="1" u="sng" dirty="0">
                <a:latin typeface="Arial" charset="0"/>
              </a:rPr>
              <a:t>Valley:  </a:t>
            </a:r>
            <a:endParaRPr lang="en-US" sz="1200" b="1" dirty="0">
              <a:latin typeface="Arial" charset="0"/>
            </a:endParaRPr>
          </a:p>
          <a:p>
            <a:pPr algn="ctr" eaLnBrk="1" hangingPunct="1"/>
            <a:r>
              <a:rPr lang="en-US" sz="1200" dirty="0">
                <a:latin typeface="Arial" charset="0"/>
              </a:rPr>
              <a:t>Pacoima/Foothill</a:t>
            </a:r>
          </a:p>
          <a:p>
            <a:pPr algn="ctr" eaLnBrk="1" hangingPunct="1"/>
            <a:r>
              <a:rPr lang="en-US" sz="1200" dirty="0">
                <a:latin typeface="Arial" charset="0"/>
              </a:rPr>
              <a:t>Panorama City/Mission </a:t>
            </a:r>
          </a:p>
          <a:p>
            <a:pPr algn="ctr" eaLnBrk="1" hangingPunct="1"/>
            <a:endParaRPr lang="en-US" sz="1200" dirty="0">
              <a:latin typeface="Arial" charset="0"/>
            </a:endParaRPr>
          </a:p>
          <a:p>
            <a:pPr algn="ctr" eaLnBrk="1" hangingPunct="1"/>
            <a:r>
              <a:rPr lang="en-US" sz="1800" b="1" u="sng" dirty="0">
                <a:latin typeface="Arial" charset="0"/>
              </a:rPr>
              <a:t>Other Communities</a:t>
            </a:r>
          </a:p>
          <a:p>
            <a:pPr algn="ctr" eaLnBrk="1" hangingPunct="1"/>
            <a:r>
              <a:rPr lang="en-US" sz="1200" dirty="0">
                <a:latin typeface="Arial" charset="0"/>
              </a:rPr>
              <a:t>Harbor/Gateway</a:t>
            </a:r>
          </a:p>
          <a:p>
            <a:pPr algn="ctr" eaLnBrk="1" hangingPunct="1"/>
            <a:r>
              <a:rPr lang="en-US" sz="1200" dirty="0">
                <a:latin typeface="Arial" charset="0"/>
              </a:rPr>
              <a:t>Venice </a:t>
            </a:r>
          </a:p>
          <a:p>
            <a:pPr algn="ctr" eaLnBrk="1" hangingPunct="1"/>
            <a:r>
              <a:rPr lang="en-US" sz="1200" dirty="0">
                <a:latin typeface="Arial" charset="0"/>
              </a:rPr>
              <a:t>Canoga Park </a:t>
            </a:r>
          </a:p>
          <a:p>
            <a:pPr algn="ctr" eaLnBrk="1" hangingPunct="1"/>
            <a:r>
              <a:rPr lang="en-US" sz="1200" dirty="0">
                <a:latin typeface="Arial" charset="0"/>
              </a:rPr>
              <a:t>Belmont </a:t>
            </a:r>
          </a:p>
          <a:p>
            <a:pPr algn="ctr" eaLnBrk="1" hangingPunct="1"/>
            <a:r>
              <a:rPr lang="en-US" sz="1200" dirty="0">
                <a:latin typeface="Arial" charset="0"/>
              </a:rPr>
              <a:t>Sun Valley </a:t>
            </a:r>
          </a:p>
          <a:p>
            <a:pPr algn="ctr" eaLnBrk="1" hangingPunct="1"/>
            <a:r>
              <a:rPr lang="en-US" sz="1200" dirty="0">
                <a:latin typeface="Arial" charset="0"/>
              </a:rPr>
              <a:t>Watts </a:t>
            </a:r>
          </a:p>
          <a:p>
            <a:pPr algn="ctr" eaLnBrk="1" hangingPunct="1"/>
            <a:r>
              <a:rPr lang="en-US" sz="1200" dirty="0">
                <a:latin typeface="Arial" charset="0"/>
              </a:rPr>
              <a:t>Highland Park </a:t>
            </a:r>
          </a:p>
          <a:p>
            <a:pPr algn="ctr" eaLnBrk="1" hangingPunct="1"/>
            <a:r>
              <a:rPr lang="en-US" sz="1200" dirty="0">
                <a:latin typeface="Arial" charset="0"/>
              </a:rPr>
              <a:t>Wilshire </a:t>
            </a:r>
          </a:p>
        </p:txBody>
      </p:sp>
      <p:pic>
        <p:nvPicPr>
          <p:cNvPr id="15365" name="Picture 5" descr="map  of LA"/>
          <p:cNvPicPr>
            <a:picLocks noChangeAspect="1" noChangeArrowheads="1"/>
          </p:cNvPicPr>
          <p:nvPr/>
        </p:nvPicPr>
        <p:blipFill>
          <a:blip r:embed="rId3" cstate="print"/>
          <a:srcRect/>
          <a:stretch>
            <a:fillRect/>
          </a:stretch>
        </p:blipFill>
        <p:spPr bwMode="auto">
          <a:xfrm>
            <a:off x="4267200" y="838200"/>
            <a:ext cx="4460875" cy="5942013"/>
          </a:xfrm>
          <a:prstGeom prst="rect">
            <a:avLst/>
          </a:prstGeom>
          <a:noFill/>
          <a:ln w="9525">
            <a:noFill/>
            <a:miter lim="800000"/>
            <a:headEnd/>
            <a:tailEnd/>
          </a:ln>
          <a:effectLst/>
        </p:spPr>
      </p:pic>
      <p:sp>
        <p:nvSpPr>
          <p:cNvPr id="6" name="Title 5"/>
          <p:cNvSpPr>
            <a:spLocks noGrp="1"/>
          </p:cNvSpPr>
          <p:nvPr>
            <p:ph type="title"/>
          </p:nvPr>
        </p:nvSpPr>
        <p:spPr>
          <a:xfrm>
            <a:off x="152400" y="152400"/>
            <a:ext cx="8839200" cy="533400"/>
          </a:xfrm>
        </p:spPr>
        <p:txBody>
          <a:bodyPr/>
          <a:lstStyle/>
          <a:p>
            <a:pPr algn="ctr" eaLnBrk="1" hangingPunct="1">
              <a:spcBef>
                <a:spcPct val="50000"/>
              </a:spcBef>
            </a:pPr>
            <a:r>
              <a:rPr lang="en-US" sz="2800" dirty="0" smtClean="0">
                <a:solidFill>
                  <a:schemeClr val="tx1"/>
                </a:solidFill>
                <a:effectLst>
                  <a:outerShdw blurRad="38100" dist="38100" dir="2700000" algn="tl">
                    <a:srgbClr val="FFFFFF"/>
                  </a:outerShdw>
                </a:effectLst>
                <a:latin typeface="Helvetica" charset="0"/>
              </a:rPr>
              <a:t>FOCUSING ON HIGH GANG VIOLENCE AREAS</a:t>
            </a:r>
            <a:endParaRPr lang="en-US" sz="2800" dirty="0">
              <a:solidFill>
                <a:schemeClr val="tx1"/>
              </a:solidFill>
              <a:effectLst>
                <a:outerShdw blurRad="38100" dist="38100" dir="2700000" algn="tl">
                  <a:srgbClr val="000000"/>
                </a:outerShdw>
              </a:effectLst>
              <a:latin typeface="Helvetica" charset="0"/>
            </a:endParaRPr>
          </a:p>
        </p:txBody>
      </p:sp>
    </p:spTree>
  </p:cSld>
  <p:clrMapOvr>
    <a:masterClrMapping/>
  </p:clrMapOvr>
  <p:transition spd="med">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38200" y="914400"/>
            <a:ext cx="5964238" cy="684213"/>
          </a:xfrm>
        </p:spPr>
        <p:txBody>
          <a:bodyPr/>
          <a:lstStyle/>
          <a:p>
            <a:pPr>
              <a:buSzPct val="200000"/>
            </a:pPr>
            <a:r>
              <a:rPr lang="en-US" sz="3600" dirty="0">
                <a:solidFill>
                  <a:schemeClr val="tx1"/>
                </a:solidFill>
              </a:rPr>
              <a:t>GRYD ZONE SNAPSHOT</a:t>
            </a:r>
            <a:endParaRPr lang="en-US" sz="3600" b="1" dirty="0">
              <a:solidFill>
                <a:schemeClr val="tx1"/>
              </a:solidFill>
            </a:endParaRPr>
          </a:p>
        </p:txBody>
      </p:sp>
      <p:sp>
        <p:nvSpPr>
          <p:cNvPr id="17411" name="Rectangle 3"/>
          <p:cNvSpPr>
            <a:spLocks noGrp="1" noChangeArrowheads="1"/>
          </p:cNvSpPr>
          <p:nvPr>
            <p:ph type="body" idx="1"/>
          </p:nvPr>
        </p:nvSpPr>
        <p:spPr>
          <a:xfrm>
            <a:off x="609600" y="1828800"/>
            <a:ext cx="7770813" cy="4495800"/>
          </a:xfrm>
        </p:spPr>
        <p:txBody>
          <a:bodyPr/>
          <a:lstStyle/>
          <a:p>
            <a:pPr>
              <a:lnSpc>
                <a:spcPct val="80000"/>
              </a:lnSpc>
              <a:spcBef>
                <a:spcPct val="50000"/>
              </a:spcBef>
              <a:buClr>
                <a:schemeClr val="tx1"/>
              </a:buClr>
            </a:pPr>
            <a:r>
              <a:rPr lang="en-US" sz="2200" dirty="0"/>
              <a:t>The average GRYD zone is approximately 3.5 square miles</a:t>
            </a:r>
          </a:p>
          <a:p>
            <a:pPr>
              <a:lnSpc>
                <a:spcPct val="80000"/>
              </a:lnSpc>
              <a:spcBef>
                <a:spcPct val="50000"/>
              </a:spcBef>
              <a:buClr>
                <a:schemeClr val="tx1"/>
              </a:buClr>
              <a:buFontTx/>
              <a:buNone/>
            </a:pPr>
            <a:endParaRPr lang="en-US" sz="400" dirty="0"/>
          </a:p>
          <a:p>
            <a:pPr>
              <a:lnSpc>
                <a:spcPct val="80000"/>
              </a:lnSpc>
              <a:spcBef>
                <a:spcPct val="50000"/>
              </a:spcBef>
              <a:buClr>
                <a:schemeClr val="tx1"/>
              </a:buClr>
            </a:pPr>
            <a:r>
              <a:rPr lang="en-US" sz="2200" dirty="0"/>
              <a:t>Almost 40% of the total population in our GRYD zones is youth under the age of 18.</a:t>
            </a:r>
          </a:p>
          <a:p>
            <a:pPr>
              <a:lnSpc>
                <a:spcPct val="80000"/>
              </a:lnSpc>
              <a:spcBef>
                <a:spcPct val="50000"/>
              </a:spcBef>
              <a:buClr>
                <a:schemeClr val="tx1"/>
              </a:buClr>
              <a:buFontTx/>
              <a:buNone/>
            </a:pPr>
            <a:endParaRPr lang="en-US" sz="400" dirty="0"/>
          </a:p>
          <a:p>
            <a:pPr>
              <a:lnSpc>
                <a:spcPct val="80000"/>
              </a:lnSpc>
              <a:buClr>
                <a:schemeClr val="tx1"/>
              </a:buClr>
            </a:pPr>
            <a:r>
              <a:rPr lang="en-US" sz="2200" dirty="0"/>
              <a:t>Gang related violence is 40% higher in the GRYD zones than other parts of the city.</a:t>
            </a:r>
          </a:p>
          <a:p>
            <a:pPr>
              <a:lnSpc>
                <a:spcPct val="80000"/>
              </a:lnSpc>
              <a:buClr>
                <a:schemeClr val="tx1"/>
              </a:buClr>
              <a:buFontTx/>
              <a:buNone/>
            </a:pPr>
            <a:endParaRPr lang="en-US" sz="400" dirty="0"/>
          </a:p>
          <a:p>
            <a:pPr>
              <a:lnSpc>
                <a:spcPct val="80000"/>
              </a:lnSpc>
              <a:buClr>
                <a:schemeClr val="tx1"/>
              </a:buClr>
            </a:pPr>
            <a:r>
              <a:rPr lang="en-US" sz="2200" dirty="0"/>
              <a:t>55% of LAUSD foster children attend elementary and middle schools that serve our GRYD zones</a:t>
            </a:r>
          </a:p>
          <a:p>
            <a:pPr>
              <a:lnSpc>
                <a:spcPct val="80000"/>
              </a:lnSpc>
              <a:buClr>
                <a:schemeClr val="tx1"/>
              </a:buClr>
              <a:buFontTx/>
              <a:buNone/>
            </a:pPr>
            <a:endParaRPr lang="en-US" sz="400" dirty="0"/>
          </a:p>
          <a:p>
            <a:pPr>
              <a:lnSpc>
                <a:spcPct val="80000"/>
              </a:lnSpc>
              <a:buClr>
                <a:schemeClr val="tx1"/>
              </a:buClr>
            </a:pPr>
            <a:r>
              <a:rPr lang="en-US" sz="2200" dirty="0"/>
              <a:t>31% of probation youth in Los Angeles attend schools that serve our GRYD zones. </a:t>
            </a:r>
          </a:p>
          <a:p>
            <a:pPr>
              <a:lnSpc>
                <a:spcPct val="80000"/>
              </a:lnSpc>
              <a:buClr>
                <a:schemeClr val="tx1"/>
              </a:buClr>
              <a:buFontTx/>
              <a:buNone/>
            </a:pPr>
            <a:endParaRPr lang="en-US" sz="400" dirty="0"/>
          </a:p>
          <a:p>
            <a:pPr>
              <a:lnSpc>
                <a:spcPct val="80000"/>
              </a:lnSpc>
              <a:spcBef>
                <a:spcPct val="50000"/>
              </a:spcBef>
              <a:buClr>
                <a:schemeClr val="tx1"/>
              </a:buClr>
            </a:pPr>
            <a:r>
              <a:rPr lang="en-US" sz="2200" dirty="0"/>
              <a:t>Almost 30% of all families in the GRYD zones live below the poverty line, with a median household income close to </a:t>
            </a:r>
            <a:r>
              <a:rPr lang="en-US" sz="2200" b="1" dirty="0"/>
              <a:t>$30,000. </a:t>
            </a:r>
            <a:r>
              <a:rPr lang="en-US" sz="2200" dirty="0"/>
              <a:t>(19% for the rest of the city)</a:t>
            </a:r>
            <a:r>
              <a:rPr lang="en-US" sz="2200" b="1" dirty="0"/>
              <a:t> </a:t>
            </a:r>
          </a:p>
          <a:p>
            <a:pPr>
              <a:lnSpc>
                <a:spcPct val="80000"/>
              </a:lnSpc>
              <a:buClr>
                <a:schemeClr val="tx1"/>
              </a:buClr>
            </a:pPr>
            <a:endParaRPr lang="en-US" sz="2200" dirty="0"/>
          </a:p>
        </p:txBody>
      </p:sp>
      <p:pic>
        <p:nvPicPr>
          <p:cNvPr id="17412" name="Picture 4" descr="GRYD LOGO"/>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rot="631592">
            <a:off x="7620000" y="6073775"/>
            <a:ext cx="1349375" cy="784225"/>
          </a:xfrm>
          <a:prstGeom prst="rect">
            <a:avLst/>
          </a:prstGeom>
          <a:noFill/>
        </p:spPr>
      </p:pic>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 calcmode="lin" valueType="num">
                                      <p:cBhvr additive="base">
                                        <p:cTn id="13"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anim calcmode="lin" valueType="num">
                                      <p:cBhvr additive="base">
                                        <p:cTn id="19"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411">
                                            <p:txEl>
                                              <p:pRg st="6" end="6"/>
                                            </p:txEl>
                                          </p:spTgt>
                                        </p:tgtEl>
                                        <p:attrNameLst>
                                          <p:attrName>style.visibility</p:attrName>
                                        </p:attrNameLst>
                                      </p:cBhvr>
                                      <p:to>
                                        <p:strVal val="visible"/>
                                      </p:to>
                                    </p:set>
                                    <p:anim calcmode="lin" valueType="num">
                                      <p:cBhvr additive="base">
                                        <p:cTn id="25"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411">
                                            <p:txEl>
                                              <p:pRg st="8" end="8"/>
                                            </p:txEl>
                                          </p:spTgt>
                                        </p:tgtEl>
                                        <p:attrNameLst>
                                          <p:attrName>style.visibility</p:attrName>
                                        </p:attrNameLst>
                                      </p:cBhvr>
                                      <p:to>
                                        <p:strVal val="visible"/>
                                      </p:to>
                                    </p:set>
                                    <p:anim calcmode="lin" valueType="num">
                                      <p:cBhvr additive="base">
                                        <p:cTn id="31" dur="500" fill="hold"/>
                                        <p:tgtEl>
                                          <p:spTgt spid="17411">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7411">
                                            <p:txEl>
                                              <p:pRg st="10" end="10"/>
                                            </p:txEl>
                                          </p:spTgt>
                                        </p:tgtEl>
                                        <p:attrNameLst>
                                          <p:attrName>style.visibility</p:attrName>
                                        </p:attrNameLst>
                                      </p:cBhvr>
                                      <p:to>
                                        <p:strVal val="visible"/>
                                      </p:to>
                                    </p:set>
                                    <p:anim calcmode="lin" valueType="num">
                                      <p:cBhvr additive="base">
                                        <p:cTn id="37" dur="500" fill="hold"/>
                                        <p:tgtEl>
                                          <p:spTgt spid="17411">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41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381000" y="228600"/>
            <a:ext cx="8229600" cy="1143000"/>
          </a:xfrm>
        </p:spPr>
        <p:txBody>
          <a:bodyPr/>
          <a:lstStyle/>
          <a:p>
            <a:r>
              <a:rPr lang="en-US" sz="3600" dirty="0">
                <a:solidFill>
                  <a:schemeClr val="tx1"/>
                </a:solidFill>
              </a:rPr>
              <a:t>THE LOS ANGELES GRYD COMPREHENSIVE STRATEGY</a:t>
            </a:r>
          </a:p>
        </p:txBody>
      </p:sp>
      <p:graphicFrame>
        <p:nvGraphicFramePr>
          <p:cNvPr id="20557" name="Group 77"/>
          <p:cNvGraphicFramePr>
            <a:graphicFrameLocks noGrp="1"/>
          </p:cNvGraphicFramePr>
          <p:nvPr/>
        </p:nvGraphicFramePr>
        <p:xfrm>
          <a:off x="381000" y="1524000"/>
          <a:ext cx="8153400" cy="4878070"/>
        </p:xfrm>
        <a:graphic>
          <a:graphicData uri="http://schemas.openxmlformats.org/drawingml/2006/table">
            <a:tbl>
              <a:tblPr/>
              <a:tblGrid>
                <a:gridCol w="1584325"/>
                <a:gridCol w="1435100"/>
                <a:gridCol w="1581150"/>
                <a:gridCol w="1798638"/>
                <a:gridCol w="1754187"/>
              </a:tblGrid>
              <a:tr h="477838">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a:ea typeface="Calibri" pitchFamily="34" charset="0"/>
                          <a:cs typeface="Arial" charset="0"/>
                        </a:rPr>
                        <a:t>GRYD Strategy Approaches</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06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a:ea typeface="Calibri" pitchFamily="34" charset="0"/>
                          <a:cs typeface="Arial" charset="0"/>
                        </a:rPr>
                        <a:t>Primary Prevention</a:t>
                      </a:r>
                      <a:endParaRPr kumimoji="0" lang="en-US" sz="1400" b="0" i="0" u="none" strike="noStrike" cap="none" normalizeH="0" baseline="0" smtClean="0">
                        <a:ln>
                          <a:noFill/>
                        </a:ln>
                        <a:solidFill>
                          <a:schemeClr val="tx1"/>
                        </a:solidFill>
                        <a:effectLst/>
                        <a:latin typeface="Times"/>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a:ea typeface="Calibri" pitchFamily="34" charset="0"/>
                          <a:cs typeface="Arial" charset="0"/>
                        </a:rPr>
                        <a:t>Secondary Prevention</a:t>
                      </a:r>
                      <a:endParaRPr kumimoji="0" lang="en-US" sz="1400" b="0" i="0" u="none" strike="noStrike" cap="none" normalizeH="0" baseline="0" dirty="0" smtClean="0">
                        <a:ln>
                          <a:noFill/>
                        </a:ln>
                        <a:solidFill>
                          <a:schemeClr val="tx1"/>
                        </a:solidFill>
                        <a:effectLst/>
                        <a:latin typeface="Times"/>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a:ea typeface="Calibri" pitchFamily="34" charset="0"/>
                          <a:cs typeface="Arial" charset="0"/>
                        </a:rPr>
                        <a:t>Intervention</a:t>
                      </a: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a:ea typeface="Calibri" pitchFamily="34" charset="0"/>
                          <a:cs typeface="Arial" charset="0"/>
                        </a:rPr>
                        <a:t>Case Management</a:t>
                      </a:r>
                      <a:endParaRPr kumimoji="0" lang="en-US" sz="1400" b="0" i="0" u="none" strike="noStrike" cap="none" normalizeH="0" baseline="0" dirty="0" smtClean="0">
                        <a:ln>
                          <a:noFill/>
                        </a:ln>
                        <a:solidFill>
                          <a:schemeClr val="tx1"/>
                        </a:solidFill>
                        <a:effectLst/>
                        <a:latin typeface="Time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a:ea typeface="Calibri" pitchFamily="34" charset="0"/>
                          <a:cs typeface="Arial" charset="0"/>
                        </a:rPr>
                        <a:t>Intervention </a:t>
                      </a:r>
                      <a:endPar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a:ea typeface="Calibri" pitchFamily="34" charset="0"/>
                          <a:cs typeface="Arial" charset="0"/>
                        </a:rPr>
                        <a:t>Violence Interruption</a:t>
                      </a:r>
                      <a:endParaRPr kumimoji="0" lang="en-US" sz="1400" b="0" i="0" u="none" strike="noStrike" cap="none" normalizeH="0" baseline="0" smtClean="0">
                        <a:ln>
                          <a:noFill/>
                        </a:ln>
                        <a:solidFill>
                          <a:schemeClr val="tx1"/>
                        </a:solidFill>
                        <a:effectLst/>
                        <a:latin typeface="Time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a:ea typeface="Calibri" pitchFamily="34" charset="0"/>
                          <a:cs typeface="Arial" charset="0"/>
                        </a:rPr>
                        <a:t>Suppression</a:t>
                      </a:r>
                      <a:endParaRPr kumimoji="0" lang="en-US" sz="1400" b="0" i="0" u="none" strike="noStrike" cap="none" normalizeH="0" baseline="0" smtClean="0">
                        <a:ln>
                          <a:noFill/>
                        </a:ln>
                        <a:solidFill>
                          <a:schemeClr val="tx1"/>
                        </a:solidFill>
                        <a:effectLst/>
                        <a:latin typeface="Times"/>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0350">
                <a:tc rowSpan="2">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400" b="0" i="0" u="none" strike="noStrike" cap="none" normalizeH="0" baseline="0" smtClean="0">
                          <a:ln>
                            <a:noFill/>
                          </a:ln>
                          <a:solidFill>
                            <a:schemeClr val="tx1"/>
                          </a:solidFill>
                          <a:effectLst/>
                          <a:latin typeface="Times"/>
                          <a:ea typeface="Calibri" pitchFamily="34" charset="0"/>
                          <a:cs typeface="Arial" charset="0"/>
                        </a:rPr>
                        <a:t>Gun Buy-Back </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1400" b="0" i="0" u="none" strike="noStrike" cap="none" normalizeH="0" baseline="0" smtClean="0">
                          <a:ln>
                            <a:noFill/>
                          </a:ln>
                          <a:solidFill>
                            <a:schemeClr val="tx1"/>
                          </a:solidFill>
                          <a:effectLst/>
                          <a:latin typeface="Times"/>
                          <a:ea typeface="Calibri" pitchFamily="34" charset="0"/>
                          <a:cs typeface="Arial" charset="0"/>
                        </a:rPr>
                        <a:t>GRYD Cabinet </a:t>
                      </a:r>
                    </a:p>
                    <a:p>
                      <a:pPr marL="0" marR="0" lvl="0" indent="0" algn="l" defTabSz="914400" rtl="0" eaLnBrk="0" fontAlgn="base" latinLnBrk="0" hangingPunct="0">
                        <a:lnSpc>
                          <a:spcPct val="100000"/>
                        </a:lnSpc>
                        <a:spcBef>
                          <a:spcPct val="0"/>
                        </a:spcBef>
                        <a:spcAft>
                          <a:spcPct val="0"/>
                        </a:spcAft>
                        <a:buClrTx/>
                        <a:buSzTx/>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1400" b="0" i="0" u="none" strike="noStrike" cap="none" normalizeH="0" baseline="0" smtClean="0">
                          <a:ln>
                            <a:noFill/>
                          </a:ln>
                          <a:solidFill>
                            <a:schemeClr val="tx1"/>
                          </a:solidFill>
                          <a:effectLst/>
                          <a:latin typeface="Times"/>
                        </a:rPr>
                        <a:t>Community Action Teams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1400" b="0" i="0" u="none" strike="noStrike" cap="none" normalizeH="0" baseline="0" smtClean="0">
                          <a:ln>
                            <a:noFill/>
                          </a:ln>
                          <a:solidFill>
                            <a:schemeClr val="tx1"/>
                          </a:solidFill>
                          <a:effectLst/>
                          <a:latin typeface="Times"/>
                        </a:rPr>
                        <a:t>Community Education Campaign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400" b="0" i="0" u="none" strike="noStrike" cap="none" normalizeH="0" baseline="0" smtClean="0">
                          <a:ln>
                            <a:noFill/>
                          </a:ln>
                          <a:solidFill>
                            <a:schemeClr val="tx1"/>
                          </a:solidFill>
                          <a:effectLst/>
                          <a:latin typeface="Times"/>
                          <a:ea typeface="Calibri" pitchFamily="34" charset="0"/>
                          <a:cs typeface="Arial" charset="0"/>
                        </a:rPr>
                        <a:t>GRYD Gang Prevention Services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kumimoji="0" lang="en-US" sz="1400" b="0" i="0" u="none" strike="noStrike" cap="none" normalizeH="0" baseline="0" smtClean="0">
                        <a:ln>
                          <a:noFill/>
                        </a:ln>
                        <a:solidFill>
                          <a:schemeClr val="tx1"/>
                        </a:solidFill>
                        <a:effectLst/>
                        <a:latin typeface="Times"/>
                        <a:ea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400" b="0" i="0" u="none" strike="noStrike" cap="none" normalizeH="0" baseline="0" smtClean="0">
                          <a:ln>
                            <a:noFill/>
                          </a:ln>
                          <a:solidFill>
                            <a:schemeClr val="tx1"/>
                          </a:solidFill>
                          <a:effectLst/>
                          <a:latin typeface="Times"/>
                          <a:ea typeface="Calibri" pitchFamily="34" charset="0"/>
                          <a:cs typeface="Arial" charset="0"/>
                        </a:rPr>
                        <a:t>Family Centered Model</a:t>
                      </a:r>
                      <a:endPar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400" b="0" i="0" u="none" strike="noStrike" cap="none" normalizeH="0" baseline="0" dirty="0" smtClean="0">
                          <a:ln>
                            <a:noFill/>
                          </a:ln>
                          <a:solidFill>
                            <a:schemeClr val="tx1"/>
                          </a:solidFill>
                          <a:effectLst/>
                          <a:latin typeface="Times"/>
                          <a:ea typeface="Calibri" pitchFamily="34" charset="0"/>
                          <a:cs typeface="Arial" charset="0"/>
                        </a:rPr>
                        <a:t>Family-Based Case Manage-</a:t>
                      </a:r>
                      <a:r>
                        <a:rPr kumimoji="0" lang="en-US" sz="1400" b="0" i="0" u="none" strike="noStrike" cap="none" normalizeH="0" baseline="0" dirty="0" err="1" smtClean="0">
                          <a:ln>
                            <a:noFill/>
                          </a:ln>
                          <a:solidFill>
                            <a:schemeClr val="tx1"/>
                          </a:solidFill>
                          <a:effectLst/>
                          <a:latin typeface="Times"/>
                          <a:ea typeface="Calibri" pitchFamily="34" charset="0"/>
                          <a:cs typeface="Arial" charset="0"/>
                        </a:rPr>
                        <a:t>ment</a:t>
                      </a:r>
                      <a:endParaRPr kumimoji="0" lang="en-US" sz="1400" b="0" i="0" u="none" strike="noStrike" cap="none" normalizeH="0" baseline="0" dirty="0" smtClean="0">
                        <a:ln>
                          <a:noFill/>
                        </a:ln>
                        <a:solidFill>
                          <a:schemeClr val="tx1"/>
                        </a:solidFill>
                        <a:effectLst/>
                        <a:latin typeface="Times"/>
                        <a:ea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1400" b="0" i="0" u="none" strike="noStrike" cap="none" normalizeH="0" baseline="0" dirty="0" smtClean="0">
                          <a:ln>
                            <a:noFill/>
                          </a:ln>
                          <a:solidFill>
                            <a:schemeClr val="tx1"/>
                          </a:solidFill>
                          <a:effectLst/>
                          <a:latin typeface="Times"/>
                          <a:ea typeface="Calibri" pitchFamily="34" charset="0"/>
                          <a:cs typeface="Arial" charset="0"/>
                        </a:rPr>
                        <a:t>Reentry referrals and services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400" b="0" i="0" u="none" strike="noStrike" cap="none" normalizeH="0" baseline="0" dirty="0" smtClean="0">
                          <a:ln>
                            <a:noFill/>
                          </a:ln>
                          <a:solidFill>
                            <a:schemeClr val="tx1"/>
                          </a:solidFill>
                          <a:effectLst/>
                          <a:latin typeface="Times"/>
                          <a:ea typeface="Calibri" pitchFamily="34" charset="0"/>
                          <a:cs typeface="Arial" charset="0"/>
                        </a:rPr>
                        <a:t>Crisis Response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1400" b="0" i="0" u="none" strike="noStrike" cap="none" normalizeH="0" baseline="0" dirty="0" smtClean="0">
                          <a:ln>
                            <a:noFill/>
                          </a:ln>
                          <a:solidFill>
                            <a:schemeClr val="tx1"/>
                          </a:solidFill>
                          <a:effectLst/>
                          <a:latin typeface="Times"/>
                          <a:ea typeface="Calibri" pitchFamily="34" charset="0"/>
                          <a:cs typeface="Arial" charset="0"/>
                        </a:rPr>
                        <a:t>Proactive peace-making activities</a:t>
                      </a:r>
                    </a:p>
                    <a:p>
                      <a:pPr marL="0" marR="0" lvl="0" indent="0" algn="l" defTabSz="914400" rtl="0" eaLnBrk="0" fontAlgn="base" latinLnBrk="0" hangingPunct="0">
                        <a:lnSpc>
                          <a:spcPct val="100000"/>
                        </a:lnSpc>
                        <a:spcBef>
                          <a:spcPct val="0"/>
                        </a:spcBef>
                        <a:spcAft>
                          <a:spcPct val="0"/>
                        </a:spcAft>
                        <a:buClrTx/>
                        <a:buSzTx/>
                        <a:buFont typeface="Wingdings" pitchFamily="2" charset="2"/>
                        <a:buNone/>
                        <a:tabLst/>
                      </a:pPr>
                      <a:r>
                        <a:rPr kumimoji="0" lang="en-US" sz="1400" b="0" i="0" u="none" strike="noStrike" cap="none" normalizeH="0" baseline="0" dirty="0" smtClean="0">
                          <a:ln>
                            <a:noFill/>
                          </a:ln>
                          <a:solidFill>
                            <a:schemeClr val="tx1"/>
                          </a:solidFill>
                          <a:effectLst/>
                          <a:latin typeface="Times"/>
                          <a:ea typeface="Calibri" pitchFamily="34" charset="0"/>
                          <a:cs typeface="Arial"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1400" b="0" i="0" u="none" strike="noStrike" cap="none" normalizeH="0" baseline="0" dirty="0" smtClean="0">
                          <a:ln>
                            <a:noFill/>
                          </a:ln>
                          <a:solidFill>
                            <a:schemeClr val="tx1"/>
                          </a:solidFill>
                          <a:effectLst/>
                          <a:latin typeface="Times"/>
                        </a:rPr>
                        <a:t>Los Angeles Violence Intervention Academy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400" b="0" i="0" u="none" strike="noStrike" cap="none" normalizeH="0" baseline="0" smtClean="0">
                          <a:ln>
                            <a:noFill/>
                          </a:ln>
                          <a:solidFill>
                            <a:schemeClr val="tx1"/>
                          </a:solidFill>
                          <a:effectLst/>
                          <a:latin typeface="Times"/>
                          <a:ea typeface="Calibri" pitchFamily="34" charset="0"/>
                          <a:cs typeface="Arial" charset="0"/>
                        </a:rPr>
                        <a:t>On-going communication with law enforcement agencies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1400" b="0" i="0" u="none" strike="noStrike" cap="none" normalizeH="0" baseline="0" smtClean="0">
                          <a:ln>
                            <a:noFill/>
                          </a:ln>
                          <a:solidFill>
                            <a:schemeClr val="tx1"/>
                          </a:solidFill>
                          <a:effectLst/>
                          <a:latin typeface="Times"/>
                          <a:ea typeface="Calibri" pitchFamily="34" charset="0"/>
                          <a:cs typeface="Arial" charset="0"/>
                        </a:rPr>
                        <a:t>Coordination of services after suppression activities (e.g., “take-downs”/ Operation Ceasefire)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7400">
                <a:tc v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400" b="0" i="0" u="none" strike="noStrike" cap="none" normalizeH="0" baseline="0" dirty="0" smtClean="0">
                          <a:ln>
                            <a:noFill/>
                          </a:ln>
                          <a:solidFill>
                            <a:schemeClr val="tx1"/>
                          </a:solidFill>
                          <a:effectLst/>
                          <a:latin typeface="Times"/>
                          <a:ea typeface="Calibri" pitchFamily="34" charset="0"/>
                          <a:cs typeface="Arial" charset="0"/>
                        </a:rPr>
                        <a:t>Female Responsive Programming</a:t>
                      </a: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1400" b="0" i="0" u="none" strike="noStrike" cap="none" normalizeH="0" baseline="0" dirty="0" smtClean="0">
                          <a:ln>
                            <a:noFill/>
                          </a:ln>
                          <a:solidFill>
                            <a:schemeClr val="tx1"/>
                          </a:solidFill>
                          <a:effectLst/>
                          <a:latin typeface="Times"/>
                          <a:ea typeface="Calibri" pitchFamily="34" charset="0"/>
                          <a:cs typeface="Arial" charset="0"/>
                        </a:rPr>
                        <a:t>GRYD Interdisciplinary Teams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vMerge="1">
                  <a:txBody>
                    <a:bodyPr/>
                    <a:lstStyle/>
                    <a:p>
                      <a:endParaRPr lang="en-US"/>
                    </a:p>
                  </a:txBody>
                  <a:tcPr/>
                </a:tc>
                <a:tc vMerge="1">
                  <a:txBody>
                    <a:bodyPr/>
                    <a:lstStyle/>
                    <a:p>
                      <a:endParaRPr lang="en-US"/>
                    </a:p>
                  </a:txBody>
                  <a:tcPr/>
                </a:tc>
              </a:tr>
              <a:tr h="1212850">
                <a:tc gridSpan="4">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Times"/>
                          <a:ea typeface="Calibri" pitchFamily="34" charset="0"/>
                          <a:cs typeface="Arial" charset="0"/>
                        </a:rPr>
                        <a:t>Community and Law Enforcement  Engagement</a:t>
                      </a:r>
                    </a:p>
                    <a:p>
                      <a:pPr marL="0" marR="0" lvl="0" indent="0" algn="ctr" defTabSz="914400" rtl="0" eaLnBrk="1" fontAlgn="base" latinLnBrk="0" hangingPunct="1">
                        <a:lnSpc>
                          <a:spcPct val="100000"/>
                        </a:lnSpc>
                        <a:spcBef>
                          <a:spcPct val="0"/>
                        </a:spcBef>
                        <a:spcAft>
                          <a:spcPct val="0"/>
                        </a:spcAft>
                        <a:buClrTx/>
                        <a:buSzTx/>
                        <a:buFont typeface="Wingdings" pitchFamily="2" charset="2"/>
                        <a:buChar char=""/>
                        <a:tabLst/>
                      </a:pPr>
                      <a:endPar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Times"/>
                          <a:ea typeface="Calibri" pitchFamily="34" charset="0"/>
                          <a:cs typeface="Arial" charset="0"/>
                        </a:rPr>
                        <a:t>Summer Night Lights Program</a:t>
                      </a:r>
                    </a:p>
                    <a:p>
                      <a:pPr marL="0" marR="0" lvl="0" indent="0" algn="ctr" defTabSz="914400" rtl="0" eaLnBrk="0" fontAlgn="base" latinLnBrk="0" hangingPunct="0">
                        <a:lnSpc>
                          <a:spcPct val="100000"/>
                        </a:lnSpc>
                        <a:spcBef>
                          <a:spcPct val="0"/>
                        </a:spcBef>
                        <a:spcAft>
                          <a:spcPct val="0"/>
                        </a:spcAft>
                        <a:buClrTx/>
                        <a:buSzTx/>
                        <a:buFont typeface="Wingdings" pitchFamily="2" charset="2"/>
                        <a:buNone/>
                        <a:tabLst/>
                      </a:pPr>
                      <a:endParaRPr kumimoji="0" lang="en-US" sz="1600" b="0" i="0" u="none" strike="noStrike" cap="none" normalizeH="0" baseline="0" dirty="0" smtClean="0">
                        <a:ln>
                          <a:noFill/>
                        </a:ln>
                        <a:solidFill>
                          <a:schemeClr val="tx1"/>
                        </a:solidFill>
                        <a:effectLst/>
                        <a:latin typeface="Times"/>
                        <a:ea typeface="Calibri" pitchFamily="34" charset="0"/>
                        <a:cs typeface="Arial" charset="0"/>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Times"/>
                          <a:ea typeface="Calibri" pitchFamily="34" charset="0"/>
                          <a:cs typeface="Arial" charset="0"/>
                        </a:rPr>
                        <a:t>Evaluation</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r>
            </a:tbl>
          </a:graphicData>
        </a:graphic>
      </p:graphicFrame>
      <p:sp>
        <p:nvSpPr>
          <p:cNvPr id="20551" name="Line 71"/>
          <p:cNvSpPr>
            <a:spLocks noChangeShapeType="1"/>
          </p:cNvSpPr>
          <p:nvPr/>
        </p:nvSpPr>
        <p:spPr bwMode="auto">
          <a:xfrm flipH="1">
            <a:off x="457200" y="5257800"/>
            <a:ext cx="990600" cy="0"/>
          </a:xfrm>
          <a:prstGeom prst="line">
            <a:avLst/>
          </a:prstGeom>
          <a:noFill/>
          <a:ln w="9525">
            <a:solidFill>
              <a:schemeClr val="tx1"/>
            </a:solidFill>
            <a:round/>
            <a:headEnd/>
            <a:tailEnd type="triangle" w="med" len="med"/>
          </a:ln>
          <a:effectLst/>
        </p:spPr>
        <p:txBody>
          <a:bodyPr/>
          <a:lstStyle/>
          <a:p>
            <a:endParaRPr lang="en-US"/>
          </a:p>
        </p:txBody>
      </p:sp>
      <p:sp>
        <p:nvSpPr>
          <p:cNvPr id="20552" name="Line 72"/>
          <p:cNvSpPr>
            <a:spLocks noChangeShapeType="1"/>
          </p:cNvSpPr>
          <p:nvPr/>
        </p:nvSpPr>
        <p:spPr bwMode="auto">
          <a:xfrm>
            <a:off x="5715000" y="5257800"/>
            <a:ext cx="914400" cy="0"/>
          </a:xfrm>
          <a:prstGeom prst="line">
            <a:avLst/>
          </a:prstGeom>
          <a:noFill/>
          <a:ln w="9525">
            <a:solidFill>
              <a:schemeClr val="tx1"/>
            </a:solidFill>
            <a:round/>
            <a:headEnd/>
            <a:tailEnd type="triangle" w="med" len="med"/>
          </a:ln>
          <a:effectLst/>
        </p:spPr>
        <p:txBody>
          <a:bodyPr/>
          <a:lstStyle/>
          <a:p>
            <a:endParaRPr lang="en-US"/>
          </a:p>
        </p:txBody>
      </p:sp>
      <p:sp>
        <p:nvSpPr>
          <p:cNvPr id="20553" name="Line 73"/>
          <p:cNvSpPr>
            <a:spLocks noChangeShapeType="1"/>
          </p:cNvSpPr>
          <p:nvPr/>
        </p:nvSpPr>
        <p:spPr bwMode="auto">
          <a:xfrm flipH="1">
            <a:off x="457200" y="5715000"/>
            <a:ext cx="1752600" cy="0"/>
          </a:xfrm>
          <a:prstGeom prst="line">
            <a:avLst/>
          </a:prstGeom>
          <a:noFill/>
          <a:ln w="9525">
            <a:solidFill>
              <a:schemeClr val="tx1"/>
            </a:solidFill>
            <a:round/>
            <a:headEnd/>
            <a:tailEnd type="triangle" w="med" len="med"/>
          </a:ln>
          <a:effectLst/>
        </p:spPr>
        <p:txBody>
          <a:bodyPr/>
          <a:lstStyle/>
          <a:p>
            <a:endParaRPr lang="en-US"/>
          </a:p>
        </p:txBody>
      </p:sp>
      <p:sp>
        <p:nvSpPr>
          <p:cNvPr id="20554" name="Line 74"/>
          <p:cNvSpPr>
            <a:spLocks noChangeShapeType="1"/>
          </p:cNvSpPr>
          <p:nvPr/>
        </p:nvSpPr>
        <p:spPr bwMode="auto">
          <a:xfrm>
            <a:off x="4953000" y="5715000"/>
            <a:ext cx="1752600" cy="0"/>
          </a:xfrm>
          <a:prstGeom prst="line">
            <a:avLst/>
          </a:prstGeom>
          <a:noFill/>
          <a:ln w="9525">
            <a:solidFill>
              <a:schemeClr val="tx1"/>
            </a:solidFill>
            <a:round/>
            <a:headEnd/>
            <a:tailEnd type="triangle" w="med" len="med"/>
          </a:ln>
          <a:effectLst/>
        </p:spPr>
        <p:txBody>
          <a:bodyPr/>
          <a:lstStyle/>
          <a:p>
            <a:endParaRPr lang="en-US"/>
          </a:p>
        </p:txBody>
      </p:sp>
      <p:sp>
        <p:nvSpPr>
          <p:cNvPr id="20555" name="Line 75"/>
          <p:cNvSpPr>
            <a:spLocks noChangeShapeType="1"/>
          </p:cNvSpPr>
          <p:nvPr/>
        </p:nvSpPr>
        <p:spPr bwMode="auto">
          <a:xfrm flipH="1">
            <a:off x="381000" y="6248400"/>
            <a:ext cx="2667000" cy="0"/>
          </a:xfrm>
          <a:prstGeom prst="line">
            <a:avLst/>
          </a:prstGeom>
          <a:noFill/>
          <a:ln w="9525">
            <a:solidFill>
              <a:schemeClr val="tx1"/>
            </a:solidFill>
            <a:round/>
            <a:headEnd/>
            <a:tailEnd type="triangle" w="med" len="med"/>
          </a:ln>
          <a:effectLst/>
        </p:spPr>
        <p:txBody>
          <a:bodyPr/>
          <a:lstStyle/>
          <a:p>
            <a:endParaRPr lang="en-US"/>
          </a:p>
        </p:txBody>
      </p:sp>
      <p:sp>
        <p:nvSpPr>
          <p:cNvPr id="20556" name="Line 76"/>
          <p:cNvSpPr>
            <a:spLocks noChangeShapeType="1"/>
          </p:cNvSpPr>
          <p:nvPr/>
        </p:nvSpPr>
        <p:spPr bwMode="auto">
          <a:xfrm>
            <a:off x="4114800" y="6248400"/>
            <a:ext cx="2590800"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ransition>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2994" name="Content Placeholder 3" descr="This slide is titled Challenge of a Comprehensive Strategy and offers three questions and a donut chart.  The three questions are (1) Do program components have a coherent theoretical framework? (2) Are practice approaches driven by that theoretical framework? And (3) How does this impact evaluation?  The donut chart is divided into several categories: Primary Prevention, Secondary Prevention, Intervention and Case Management, Intervention and Violence Interruption, Community Engagement, and Suppression.  Inside the donut chart are concentric circles with “Individual” at the center, “Family” in the next ring, and “Community” in the last ring.  These concentric circles are surrounded by two theories: Social Identity Theory and Family Systems Theory."/>
          <p:cNvGraphicFramePr>
            <a:graphicFrameLocks noGrp="1"/>
          </p:cNvGraphicFramePr>
          <p:nvPr/>
        </p:nvGraphicFramePr>
        <p:xfrm>
          <a:off x="1371600" y="0"/>
          <a:ext cx="8516938" cy="7110413"/>
        </p:xfrm>
        <a:graphic>
          <a:graphicData uri="http://schemas.openxmlformats.org/presentationml/2006/ole">
            <p:oleObj spid="_x0000_s212994" name="Worksheet" r:id="rId4" imgW="4343490" imgH="3838485" progId="Excel.Sheet.8">
              <p:embed/>
            </p:oleObj>
          </a:graphicData>
        </a:graphic>
      </p:graphicFrame>
      <p:grpSp>
        <p:nvGrpSpPr>
          <p:cNvPr id="212995" name="Group 3"/>
          <p:cNvGrpSpPr>
            <a:grpSpLocks/>
          </p:cNvGrpSpPr>
          <p:nvPr/>
        </p:nvGrpSpPr>
        <p:grpSpPr bwMode="auto">
          <a:xfrm>
            <a:off x="838200" y="838200"/>
            <a:ext cx="7832725" cy="5594350"/>
            <a:chOff x="240" y="384"/>
            <a:chExt cx="4934" cy="3524"/>
          </a:xfrm>
        </p:grpSpPr>
        <p:sp>
          <p:nvSpPr>
            <p:cNvPr id="22" name="TextBox 21"/>
            <p:cNvSpPr txBox="1"/>
            <p:nvPr/>
          </p:nvSpPr>
          <p:spPr>
            <a:xfrm>
              <a:off x="2928" y="480"/>
              <a:ext cx="581" cy="308"/>
            </a:xfrm>
            <a:prstGeom prst="rect">
              <a:avLst/>
            </a:prstGeom>
            <a:noFill/>
          </p:spPr>
          <p:txBody>
            <a:bodyPr wrap="none">
              <a:spAutoFit/>
            </a:bodyPr>
            <a:lstStyle/>
            <a:p>
              <a:pPr algn="ctr" eaLnBrk="1" hangingPunct="1"/>
              <a:r>
                <a:rPr lang="en-US" sz="1300">
                  <a:latin typeface="Calibri" pitchFamily="34" charset="0"/>
                  <a:cs typeface="Arial" charset="0"/>
                </a:rPr>
                <a:t>Primary</a:t>
              </a:r>
            </a:p>
            <a:p>
              <a:pPr algn="ctr" eaLnBrk="1" hangingPunct="1"/>
              <a:r>
                <a:rPr lang="en-US" sz="1300">
                  <a:latin typeface="Calibri" pitchFamily="34" charset="0"/>
                  <a:cs typeface="Arial" charset="0"/>
                </a:rPr>
                <a:t>Prevention</a:t>
              </a:r>
            </a:p>
          </p:txBody>
        </p:sp>
        <p:sp>
          <p:nvSpPr>
            <p:cNvPr id="20" name="TextBox 19"/>
            <p:cNvSpPr txBox="1"/>
            <p:nvPr/>
          </p:nvSpPr>
          <p:spPr>
            <a:xfrm>
              <a:off x="1344" y="1344"/>
              <a:ext cx="633" cy="308"/>
            </a:xfrm>
            <a:prstGeom prst="rect">
              <a:avLst/>
            </a:prstGeom>
            <a:noFill/>
          </p:spPr>
          <p:txBody>
            <a:bodyPr wrap="none">
              <a:spAutoFit/>
            </a:bodyPr>
            <a:lstStyle/>
            <a:p>
              <a:pPr eaLnBrk="1" hangingPunct="1"/>
              <a:r>
                <a:rPr lang="en-US" sz="1300" dirty="0">
                  <a:latin typeface="Calibri" pitchFamily="34" charset="0"/>
                  <a:cs typeface="Arial" charset="0"/>
                </a:rPr>
                <a:t>Suppression</a:t>
              </a:r>
            </a:p>
            <a:p>
              <a:pPr eaLnBrk="1" hangingPunct="1"/>
              <a:endParaRPr lang="en-US" sz="1300" dirty="0">
                <a:latin typeface="Calibri" pitchFamily="34" charset="0"/>
                <a:cs typeface="Arial" charset="0"/>
              </a:endParaRPr>
            </a:p>
          </p:txBody>
        </p:sp>
        <p:sp>
          <p:nvSpPr>
            <p:cNvPr id="19" name="TextBox 18"/>
            <p:cNvSpPr txBox="1"/>
            <p:nvPr/>
          </p:nvSpPr>
          <p:spPr>
            <a:xfrm>
              <a:off x="4416" y="2688"/>
              <a:ext cx="758" cy="433"/>
            </a:xfrm>
            <a:prstGeom prst="rect">
              <a:avLst/>
            </a:prstGeom>
            <a:noFill/>
          </p:spPr>
          <p:txBody>
            <a:bodyPr wrap="none">
              <a:spAutoFit/>
            </a:bodyPr>
            <a:lstStyle/>
            <a:p>
              <a:pPr algn="ctr" eaLnBrk="1" hangingPunct="1"/>
              <a:r>
                <a:rPr lang="en-US" sz="1300">
                  <a:latin typeface="Calibri" pitchFamily="34" charset="0"/>
                  <a:cs typeface="Arial" charset="0"/>
                </a:rPr>
                <a:t>    Intervention</a:t>
              </a:r>
            </a:p>
            <a:p>
              <a:pPr algn="ctr" eaLnBrk="1" hangingPunct="1"/>
              <a:r>
                <a:rPr lang="en-US" sz="1300">
                  <a:latin typeface="Calibri" pitchFamily="34" charset="0"/>
                  <a:cs typeface="Arial" charset="0"/>
                </a:rPr>
                <a:t>Case</a:t>
              </a:r>
            </a:p>
            <a:p>
              <a:pPr algn="ctr" eaLnBrk="1" hangingPunct="1"/>
              <a:r>
                <a:rPr lang="en-US" sz="1300">
                  <a:latin typeface="Calibri" pitchFamily="34" charset="0"/>
                  <a:cs typeface="Arial" charset="0"/>
                </a:rPr>
                <a:t>Management   </a:t>
              </a:r>
            </a:p>
          </p:txBody>
        </p:sp>
        <p:sp>
          <p:nvSpPr>
            <p:cNvPr id="21" name="TextBox 20"/>
            <p:cNvSpPr txBox="1"/>
            <p:nvPr/>
          </p:nvSpPr>
          <p:spPr>
            <a:xfrm>
              <a:off x="1440" y="2784"/>
              <a:ext cx="647" cy="308"/>
            </a:xfrm>
            <a:prstGeom prst="rect">
              <a:avLst/>
            </a:prstGeom>
            <a:noFill/>
          </p:spPr>
          <p:txBody>
            <a:bodyPr wrap="none">
              <a:spAutoFit/>
            </a:bodyPr>
            <a:lstStyle/>
            <a:p>
              <a:pPr eaLnBrk="1" hangingPunct="1"/>
              <a:r>
                <a:rPr lang="en-US" sz="1300">
                  <a:latin typeface="Calibri" pitchFamily="34" charset="0"/>
                  <a:cs typeface="Arial" charset="0"/>
                </a:rPr>
                <a:t>Community</a:t>
              </a:r>
            </a:p>
            <a:p>
              <a:pPr eaLnBrk="1" hangingPunct="1"/>
              <a:r>
                <a:rPr lang="en-US" sz="1300">
                  <a:latin typeface="Calibri" pitchFamily="34" charset="0"/>
                  <a:cs typeface="Arial" charset="0"/>
                </a:rPr>
                <a:t>Engagement</a:t>
              </a:r>
            </a:p>
          </p:txBody>
        </p:sp>
        <p:sp>
          <p:nvSpPr>
            <p:cNvPr id="23" name="TextBox 22"/>
            <p:cNvSpPr txBox="1"/>
            <p:nvPr/>
          </p:nvSpPr>
          <p:spPr>
            <a:xfrm>
              <a:off x="2736" y="3600"/>
              <a:ext cx="1024" cy="308"/>
            </a:xfrm>
            <a:prstGeom prst="rect">
              <a:avLst/>
            </a:prstGeom>
            <a:noFill/>
          </p:spPr>
          <p:txBody>
            <a:bodyPr wrap="none">
              <a:spAutoFit/>
            </a:bodyPr>
            <a:lstStyle/>
            <a:p>
              <a:pPr algn="ctr" eaLnBrk="1" hangingPunct="1">
                <a:defRPr/>
              </a:pPr>
              <a:r>
                <a:rPr lang="en-US" sz="1300" dirty="0">
                  <a:latin typeface="+mn-lt"/>
                </a:rPr>
                <a:t>Intervention</a:t>
              </a:r>
            </a:p>
            <a:p>
              <a:pPr algn="ctr" eaLnBrk="1" hangingPunct="1">
                <a:defRPr/>
              </a:pPr>
              <a:r>
                <a:rPr lang="en-US" sz="1300" dirty="0">
                  <a:latin typeface="+mn-lt"/>
                </a:rPr>
                <a:t>Violence Interruption</a:t>
              </a:r>
            </a:p>
          </p:txBody>
        </p:sp>
        <p:sp>
          <p:nvSpPr>
            <p:cNvPr id="25" name="TextBox 24"/>
            <p:cNvSpPr txBox="1"/>
            <p:nvPr/>
          </p:nvSpPr>
          <p:spPr>
            <a:xfrm>
              <a:off x="4464" y="1200"/>
              <a:ext cx="581" cy="308"/>
            </a:xfrm>
            <a:prstGeom prst="rect">
              <a:avLst/>
            </a:prstGeom>
            <a:noFill/>
          </p:spPr>
          <p:txBody>
            <a:bodyPr wrap="none">
              <a:spAutoFit/>
            </a:bodyPr>
            <a:lstStyle/>
            <a:p>
              <a:pPr algn="ctr" eaLnBrk="1" hangingPunct="1"/>
              <a:r>
                <a:rPr lang="en-US" sz="1300">
                  <a:latin typeface="Calibri" pitchFamily="34" charset="0"/>
                  <a:cs typeface="Arial" charset="0"/>
                </a:rPr>
                <a:t>Secondary</a:t>
              </a:r>
            </a:p>
            <a:p>
              <a:pPr algn="ctr" eaLnBrk="1" hangingPunct="1"/>
              <a:r>
                <a:rPr lang="en-US" sz="1300">
                  <a:latin typeface="Calibri" pitchFamily="34" charset="0"/>
                  <a:cs typeface="Arial" charset="0"/>
                </a:rPr>
                <a:t>Prevention</a:t>
              </a:r>
            </a:p>
          </p:txBody>
        </p:sp>
        <p:sp>
          <p:nvSpPr>
            <p:cNvPr id="213002" name="Text Box 10"/>
            <p:cNvSpPr txBox="1">
              <a:spLocks noChangeArrowheads="1"/>
            </p:cNvSpPr>
            <p:nvPr/>
          </p:nvSpPr>
          <p:spPr bwMode="auto">
            <a:xfrm>
              <a:off x="240" y="384"/>
              <a:ext cx="1056" cy="231"/>
            </a:xfrm>
            <a:prstGeom prst="rect">
              <a:avLst/>
            </a:prstGeom>
            <a:noFill/>
            <a:ln w="9525">
              <a:noFill/>
              <a:miter lim="800000"/>
              <a:headEnd/>
              <a:tailEnd/>
            </a:ln>
            <a:effectLst/>
          </p:spPr>
          <p:txBody>
            <a:bodyPr>
              <a:spAutoFit/>
            </a:bodyPr>
            <a:lstStyle/>
            <a:p>
              <a:pPr eaLnBrk="1" hangingPunct="1">
                <a:spcBef>
                  <a:spcPct val="50000"/>
                </a:spcBef>
              </a:pPr>
              <a:endParaRPr lang="en-US" sz="1800">
                <a:latin typeface="Arial" charset="0"/>
                <a:cs typeface="Arial" charset="0"/>
              </a:endParaRPr>
            </a:p>
          </p:txBody>
        </p:sp>
        <p:sp>
          <p:nvSpPr>
            <p:cNvPr id="213003" name="Text Box 11"/>
            <p:cNvSpPr txBox="1">
              <a:spLocks noChangeArrowheads="1"/>
            </p:cNvSpPr>
            <p:nvPr/>
          </p:nvSpPr>
          <p:spPr bwMode="auto">
            <a:xfrm>
              <a:off x="2736" y="912"/>
              <a:ext cx="1200" cy="443"/>
            </a:xfrm>
            <a:prstGeom prst="rect">
              <a:avLst/>
            </a:prstGeom>
            <a:noFill/>
            <a:ln w="9525">
              <a:noFill/>
              <a:miter lim="800000"/>
              <a:headEnd/>
              <a:tailEnd/>
            </a:ln>
            <a:effectLst/>
          </p:spPr>
          <p:txBody>
            <a:bodyPr>
              <a:spAutoFit/>
            </a:bodyPr>
            <a:lstStyle/>
            <a:p>
              <a:pPr algn="ctr" eaLnBrk="1" hangingPunct="1">
                <a:spcBef>
                  <a:spcPct val="50000"/>
                </a:spcBef>
              </a:pPr>
              <a:r>
                <a:rPr lang="en-US" sz="1600" b="1">
                  <a:latin typeface="Arial" charset="0"/>
                  <a:cs typeface="Arial" charset="0"/>
                </a:rPr>
                <a:t>Social Identity</a:t>
              </a:r>
            </a:p>
            <a:p>
              <a:pPr algn="ctr" eaLnBrk="1" hangingPunct="1">
                <a:spcBef>
                  <a:spcPct val="50000"/>
                </a:spcBef>
              </a:pPr>
              <a:r>
                <a:rPr lang="en-US" sz="1600" b="1">
                  <a:latin typeface="Arial" charset="0"/>
                  <a:cs typeface="Arial" charset="0"/>
                </a:rPr>
                <a:t>Theory</a:t>
              </a:r>
            </a:p>
          </p:txBody>
        </p:sp>
        <p:sp>
          <p:nvSpPr>
            <p:cNvPr id="213004" name="Text Box 12"/>
            <p:cNvSpPr txBox="1">
              <a:spLocks noChangeArrowheads="1"/>
            </p:cNvSpPr>
            <p:nvPr/>
          </p:nvSpPr>
          <p:spPr bwMode="auto">
            <a:xfrm>
              <a:off x="2448" y="2928"/>
              <a:ext cx="1584" cy="491"/>
            </a:xfrm>
            <a:prstGeom prst="rect">
              <a:avLst/>
            </a:prstGeom>
            <a:noFill/>
            <a:ln w="9525">
              <a:noFill/>
              <a:miter lim="800000"/>
              <a:headEnd/>
              <a:tailEnd/>
            </a:ln>
            <a:effectLst/>
          </p:spPr>
          <p:txBody>
            <a:bodyPr>
              <a:spAutoFit/>
            </a:bodyPr>
            <a:lstStyle/>
            <a:p>
              <a:pPr algn="ctr" eaLnBrk="1" hangingPunct="1">
                <a:spcBef>
                  <a:spcPct val="50000"/>
                </a:spcBef>
              </a:pPr>
              <a:r>
                <a:rPr lang="en-US" sz="1800">
                  <a:latin typeface="Arial" charset="0"/>
                  <a:cs typeface="Arial" charset="0"/>
                </a:rPr>
                <a:t>Family Systems</a:t>
              </a:r>
            </a:p>
            <a:p>
              <a:pPr algn="ctr" eaLnBrk="1" hangingPunct="1">
                <a:spcBef>
                  <a:spcPct val="50000"/>
                </a:spcBef>
              </a:pPr>
              <a:r>
                <a:rPr lang="en-US" sz="1800">
                  <a:latin typeface="Arial" charset="0"/>
                  <a:cs typeface="Arial" charset="0"/>
                </a:rPr>
                <a:t>Theory</a:t>
              </a:r>
            </a:p>
          </p:txBody>
        </p:sp>
        <p:grpSp>
          <p:nvGrpSpPr>
            <p:cNvPr id="213005" name="Group 13"/>
            <p:cNvGrpSpPr>
              <a:grpSpLocks/>
            </p:cNvGrpSpPr>
            <p:nvPr/>
          </p:nvGrpSpPr>
          <p:grpSpPr bwMode="auto">
            <a:xfrm>
              <a:off x="2400" y="1344"/>
              <a:ext cx="1728" cy="1632"/>
              <a:chOff x="1559" y="1008"/>
              <a:chExt cx="1728" cy="1632"/>
            </a:xfrm>
          </p:grpSpPr>
          <p:sp>
            <p:nvSpPr>
              <p:cNvPr id="10" name="Oval 9"/>
              <p:cNvSpPr/>
              <p:nvPr/>
            </p:nvSpPr>
            <p:spPr>
              <a:xfrm>
                <a:off x="1559" y="1008"/>
                <a:ext cx="1728" cy="16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en-US" sz="1800">
                  <a:solidFill>
                    <a:srgbClr val="FFFFFF"/>
                  </a:solidFill>
                  <a:latin typeface="Calibri" pitchFamily="34" charset="0"/>
                  <a:cs typeface="Arial" charset="0"/>
                </a:endParaRPr>
              </a:p>
            </p:txBody>
          </p:sp>
          <p:sp>
            <p:nvSpPr>
              <p:cNvPr id="12" name="Oval 11"/>
              <p:cNvSpPr/>
              <p:nvPr/>
            </p:nvSpPr>
            <p:spPr>
              <a:xfrm>
                <a:off x="1802" y="1248"/>
                <a:ext cx="1248" cy="1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en-US" sz="1800">
                  <a:solidFill>
                    <a:srgbClr val="FFFFFF"/>
                  </a:solidFill>
                  <a:latin typeface="Calibri" pitchFamily="34" charset="0"/>
                  <a:cs typeface="Arial" charset="0"/>
                </a:endParaRPr>
              </a:p>
            </p:txBody>
          </p:sp>
          <p:sp>
            <p:nvSpPr>
              <p:cNvPr id="14" name="TextBox 13"/>
              <p:cNvSpPr txBox="1"/>
              <p:nvPr/>
            </p:nvSpPr>
            <p:spPr>
              <a:xfrm>
                <a:off x="2116" y="2400"/>
                <a:ext cx="608" cy="183"/>
              </a:xfrm>
              <a:prstGeom prst="rect">
                <a:avLst/>
              </a:prstGeom>
              <a:noFill/>
            </p:spPr>
            <p:txBody>
              <a:bodyPr wrap="none">
                <a:spAutoFit/>
              </a:bodyPr>
              <a:lstStyle/>
              <a:p>
                <a:pPr eaLnBrk="1" hangingPunct="1">
                  <a:defRPr/>
                </a:pPr>
                <a:r>
                  <a:rPr lang="en-US" sz="1300" dirty="0">
                    <a:solidFill>
                      <a:schemeClr val="bg1"/>
                    </a:solidFill>
                    <a:latin typeface="+mn-lt"/>
                  </a:rPr>
                  <a:t>Community</a:t>
                </a:r>
              </a:p>
            </p:txBody>
          </p:sp>
          <p:sp>
            <p:nvSpPr>
              <p:cNvPr id="15" name="TextBox 14"/>
              <p:cNvSpPr txBox="1"/>
              <p:nvPr/>
            </p:nvSpPr>
            <p:spPr>
              <a:xfrm>
                <a:off x="2234" y="2167"/>
                <a:ext cx="393" cy="184"/>
              </a:xfrm>
              <a:prstGeom prst="rect">
                <a:avLst/>
              </a:prstGeom>
              <a:noFill/>
            </p:spPr>
            <p:txBody>
              <a:bodyPr wrap="none">
                <a:spAutoFit/>
              </a:bodyPr>
              <a:lstStyle/>
              <a:p>
                <a:pPr eaLnBrk="1" hangingPunct="1">
                  <a:defRPr/>
                </a:pPr>
                <a:r>
                  <a:rPr lang="en-US" sz="1300" dirty="0">
                    <a:solidFill>
                      <a:schemeClr val="bg1"/>
                    </a:solidFill>
                    <a:latin typeface="+mn-lt"/>
                  </a:rPr>
                  <a:t>Family</a:t>
                </a:r>
              </a:p>
            </p:txBody>
          </p:sp>
          <p:grpSp>
            <p:nvGrpSpPr>
              <p:cNvPr id="213010" name="Group 18"/>
              <p:cNvGrpSpPr>
                <a:grpSpLocks/>
              </p:cNvGrpSpPr>
              <p:nvPr/>
            </p:nvGrpSpPr>
            <p:grpSpPr bwMode="auto">
              <a:xfrm>
                <a:off x="2064" y="1488"/>
                <a:ext cx="768" cy="672"/>
                <a:chOff x="1443" y="1872"/>
                <a:chExt cx="768" cy="672"/>
              </a:xfrm>
            </p:grpSpPr>
            <p:sp>
              <p:nvSpPr>
                <p:cNvPr id="13" name="Oval 12"/>
                <p:cNvSpPr/>
                <p:nvPr/>
              </p:nvSpPr>
              <p:spPr>
                <a:xfrm>
                  <a:off x="1443" y="1872"/>
                  <a:ext cx="768" cy="6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en-US" sz="1800">
                    <a:solidFill>
                      <a:srgbClr val="FFFFFF"/>
                    </a:solidFill>
                    <a:latin typeface="Calibri" pitchFamily="34" charset="0"/>
                    <a:cs typeface="Arial" charset="0"/>
                  </a:endParaRPr>
                </a:p>
              </p:txBody>
            </p:sp>
            <p:sp>
              <p:nvSpPr>
                <p:cNvPr id="16" name="TextBox 15"/>
                <p:cNvSpPr txBox="1"/>
                <p:nvPr/>
              </p:nvSpPr>
              <p:spPr>
                <a:xfrm>
                  <a:off x="1558" y="2311"/>
                  <a:ext cx="531" cy="183"/>
                </a:xfrm>
                <a:prstGeom prst="rect">
                  <a:avLst/>
                </a:prstGeom>
                <a:noFill/>
              </p:spPr>
              <p:txBody>
                <a:bodyPr wrap="none">
                  <a:spAutoFit/>
                </a:bodyPr>
                <a:lstStyle/>
                <a:p>
                  <a:pPr eaLnBrk="1" hangingPunct="1">
                    <a:defRPr/>
                  </a:pPr>
                  <a:r>
                    <a:rPr lang="en-US" sz="1300" dirty="0">
                      <a:solidFill>
                        <a:schemeClr val="bg1"/>
                      </a:solidFill>
                      <a:latin typeface="+mn-lt"/>
                    </a:rPr>
                    <a:t>Individual</a:t>
                  </a:r>
                </a:p>
              </p:txBody>
            </p:sp>
          </p:grpSp>
        </p:grpSp>
        <p:sp>
          <p:nvSpPr>
            <p:cNvPr id="213013" name="AutoShape 21"/>
            <p:cNvSpPr>
              <a:spLocks noChangeArrowheads="1"/>
            </p:cNvSpPr>
            <p:nvPr/>
          </p:nvSpPr>
          <p:spPr bwMode="auto">
            <a:xfrm rot="10800000">
              <a:off x="3744" y="960"/>
              <a:ext cx="864" cy="2064"/>
            </a:xfrm>
            <a:prstGeom prst="curvedRightArrow">
              <a:avLst>
                <a:gd name="adj1" fmla="val 47778"/>
                <a:gd name="adj2" fmla="val 95556"/>
                <a:gd name="adj3" fmla="val 33333"/>
              </a:avLst>
            </a:prstGeom>
            <a:solidFill>
              <a:srgbClr val="FF9900"/>
            </a:solidFill>
            <a:ln w="9525">
              <a:solidFill>
                <a:schemeClr val="tx1"/>
              </a:solidFill>
              <a:miter lim="800000"/>
              <a:headEnd/>
              <a:tailEnd/>
            </a:ln>
            <a:effectLst/>
          </p:spPr>
          <p:txBody>
            <a:bodyPr wrap="none" anchor="ctr"/>
            <a:lstStyle/>
            <a:p>
              <a:endParaRPr lang="en-US"/>
            </a:p>
          </p:txBody>
        </p:sp>
        <p:sp>
          <p:nvSpPr>
            <p:cNvPr id="213014" name="AutoShape 22"/>
            <p:cNvSpPr>
              <a:spLocks noChangeArrowheads="1"/>
            </p:cNvSpPr>
            <p:nvPr/>
          </p:nvSpPr>
          <p:spPr bwMode="auto">
            <a:xfrm>
              <a:off x="1968" y="1056"/>
              <a:ext cx="864" cy="2208"/>
            </a:xfrm>
            <a:prstGeom prst="curvedRightArrow">
              <a:avLst>
                <a:gd name="adj1" fmla="val 51111"/>
                <a:gd name="adj2" fmla="val 102222"/>
                <a:gd name="adj3" fmla="val 33333"/>
              </a:avLst>
            </a:prstGeom>
            <a:solidFill>
              <a:srgbClr val="FF9900"/>
            </a:solidFill>
            <a:ln w="9525">
              <a:solidFill>
                <a:schemeClr val="tx1"/>
              </a:solidFill>
              <a:miter lim="800000"/>
              <a:headEnd/>
              <a:tailEnd/>
            </a:ln>
            <a:effectLst/>
          </p:spPr>
          <p:txBody>
            <a:bodyPr wrap="none" anchor="ctr"/>
            <a:lstStyle/>
            <a:p>
              <a:endParaRPr lang="en-US"/>
            </a:p>
          </p:txBody>
        </p:sp>
      </p:grpSp>
      <p:sp>
        <p:nvSpPr>
          <p:cNvPr id="26" name="Title 25"/>
          <p:cNvSpPr>
            <a:spLocks noGrp="1"/>
          </p:cNvSpPr>
          <p:nvPr>
            <p:ph type="title"/>
          </p:nvPr>
        </p:nvSpPr>
        <p:spPr>
          <a:xfrm>
            <a:off x="228600" y="381000"/>
            <a:ext cx="3657600" cy="641350"/>
          </a:xfrm>
        </p:spPr>
        <p:txBody>
          <a:bodyPr/>
          <a:lstStyle/>
          <a:p>
            <a:r>
              <a:rPr lang="en-US" sz="2400" dirty="0" smtClean="0">
                <a:solidFill>
                  <a:schemeClr val="tx1"/>
                </a:solidFill>
              </a:rPr>
              <a:t>Challenge of a Comprehensive Strategy</a:t>
            </a:r>
            <a:endParaRPr lang="en-US" sz="2400" dirty="0">
              <a:solidFill>
                <a:schemeClr val="tx1"/>
              </a:solidFill>
            </a:endParaRPr>
          </a:p>
        </p:txBody>
      </p:sp>
      <p:sp>
        <p:nvSpPr>
          <p:cNvPr id="28" name="Text Placeholder 27" descr="This slide is titled Challenge of a Comprehensive Strategy and offers three questions and a donut chart.  The three questions are (1) Do program components have a coherent theoretical framework? (2) Are practice approaches driven by that theoretical framework? And (3) How does this impact evaluation?  The donut chart is divided into several categories: Primary Prevention, Secondary Prevention, Intervention and Case Management, Intervention and Violence Interruption, Community Engagement, and Suppression.  Inside the donut chart are concentric circles with “Individual” at the center, “Family” in the next ring, and “Community” in the last ring.  These concentric circles are surrounded by two theories: Social Identity Theory and Family Systems Theory."/>
          <p:cNvSpPr>
            <a:spLocks noGrp="1"/>
          </p:cNvSpPr>
          <p:nvPr>
            <p:ph type="body" sz="half" idx="2"/>
          </p:nvPr>
        </p:nvSpPr>
        <p:spPr>
          <a:xfrm>
            <a:off x="228600" y="990601"/>
            <a:ext cx="2057400" cy="3962400"/>
          </a:xfrm>
        </p:spPr>
        <p:txBody>
          <a:bodyPr/>
          <a:lstStyle/>
          <a:p>
            <a:pPr marL="457200" indent="-457200">
              <a:spcBef>
                <a:spcPts val="0"/>
              </a:spcBef>
              <a:buFontTx/>
              <a:buAutoNum type="arabicPeriod"/>
            </a:pPr>
            <a:r>
              <a:rPr lang="en-US" b="1" dirty="0" smtClean="0"/>
              <a:t> </a:t>
            </a:r>
            <a:r>
              <a:rPr lang="en-US" sz="1800" b="1" dirty="0" smtClean="0"/>
              <a:t>Do program components have a coherent theoretical framework?</a:t>
            </a:r>
          </a:p>
          <a:p>
            <a:pPr marL="457200" indent="-457200">
              <a:spcBef>
                <a:spcPts val="0"/>
              </a:spcBef>
              <a:buFontTx/>
              <a:buAutoNum type="arabicPeriod"/>
            </a:pPr>
            <a:r>
              <a:rPr lang="en-US" sz="1800" b="1" dirty="0" smtClean="0"/>
              <a:t> Are practice approaches driven by that theoretical framework?</a:t>
            </a:r>
          </a:p>
          <a:p>
            <a:pPr marL="457200" indent="-457200">
              <a:spcBef>
                <a:spcPts val="0"/>
              </a:spcBef>
              <a:buFontTx/>
              <a:buAutoNum type="arabicPeriod"/>
            </a:pPr>
            <a:r>
              <a:rPr lang="en-US" sz="1800" b="1" dirty="0" smtClean="0"/>
              <a:t> How does this impact evaluation?</a:t>
            </a:r>
          </a:p>
        </p:txBody>
      </p:sp>
    </p:spTree>
  </p:cSld>
  <p:clrMapOvr>
    <a:masterClrMapping/>
  </p:clrMapOvr>
  <p:transition>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3"/>
          <p:cNvSpPr>
            <a:spLocks noGrp="1"/>
          </p:cNvSpPr>
          <p:nvPr>
            <p:ph type="title" idx="4294967295"/>
          </p:nvPr>
        </p:nvSpPr>
        <p:spPr>
          <a:xfrm>
            <a:off x="2438400" y="152400"/>
            <a:ext cx="5105400" cy="762000"/>
          </a:xfrm>
        </p:spPr>
        <p:txBody>
          <a:bodyPr/>
          <a:lstStyle/>
          <a:p>
            <a:r>
              <a:rPr lang="en-US" sz="1400" b="1" dirty="0"/>
              <a:t>Theory of Change for the GRYD Comprehensive Strategy</a:t>
            </a:r>
          </a:p>
        </p:txBody>
      </p:sp>
      <p:pic>
        <p:nvPicPr>
          <p:cNvPr id="6" name="Content Placeholder 5" descr="This slide is titled Theory of Change for the GRYD Comprehensive Strategy.  It provides Key Assumptions: (1) A multi-systemic, multi-level approach is needed to address individual, family, school, peer, and community risk factors simultaneously, (2) Youth and families are often disconnected from multigenerational family relationships, (3) Fragmented family structures erode parental/caretaker authority, (4) The programmatic focus on altering behaviors rather than identity is less likely to reinforce the gang culture, (5) Youth “differentiated” from the gang culture and connected to family and/or positive adults are less likely to engage in gang violence.  It provides the same donut chart, divided into several categories: Primary Prevention, Secondary Prevention, Intervention and Case Management, Intervention and Violence Interruption, Community Engagement, and Suppression.  The donut chart shows a number of influences: Individual, Family, Community Risk Factors for Gang Membership/Involvement &amp; Gang Violence, Family Life Cycle, Relational Cycles.  The chart also acknowledges short-term, intermediate, and long term outcomes on the cycle. The chart offers two strategies: (1) The Vertical Strategy: Multigenerational Coaching and (2) The Horizontal Strategy: Problem-Solving Approach."/>
          <p:cNvPicPr>
            <a:picLocks noGrp="1" noChangeArrowheads="1"/>
          </p:cNvPicPr>
          <p:nvPr>
            <p:ph idx="4294967295"/>
          </p:nvPr>
        </p:nvPicPr>
        <p:blipFill>
          <a:blip r:embed="rId3" cstate="print"/>
          <a:srcRect/>
          <a:stretch>
            <a:fillRect/>
          </a:stretch>
        </p:blipFill>
        <p:spPr>
          <a:xfrm>
            <a:off x="1517650" y="1511300"/>
            <a:ext cx="8321675" cy="4981575"/>
          </a:xfrm>
        </p:spPr>
      </p:pic>
      <p:sp>
        <p:nvSpPr>
          <p:cNvPr id="7" name="Flowchart: Connector 6"/>
          <p:cNvSpPr/>
          <p:nvPr/>
        </p:nvSpPr>
        <p:spPr>
          <a:xfrm>
            <a:off x="4419600" y="2362200"/>
            <a:ext cx="2514600" cy="32766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8" name="Flowchart: Connector 7"/>
          <p:cNvSpPr/>
          <p:nvPr/>
        </p:nvSpPr>
        <p:spPr>
          <a:xfrm>
            <a:off x="4724400" y="2743200"/>
            <a:ext cx="1905000" cy="25908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9" name="Flowchart: Connector 8"/>
          <p:cNvSpPr/>
          <p:nvPr/>
        </p:nvSpPr>
        <p:spPr>
          <a:xfrm>
            <a:off x="5105400" y="2971800"/>
            <a:ext cx="1219200" cy="21336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80903" name="TextBox 9"/>
          <p:cNvSpPr txBox="1">
            <a:spLocks noChangeArrowheads="1"/>
          </p:cNvSpPr>
          <p:nvPr/>
        </p:nvSpPr>
        <p:spPr bwMode="auto">
          <a:xfrm>
            <a:off x="3657600" y="3810000"/>
            <a:ext cx="914400" cy="639763"/>
          </a:xfrm>
          <a:prstGeom prst="rect">
            <a:avLst/>
          </a:prstGeom>
          <a:noFill/>
          <a:ln w="9525">
            <a:noFill/>
            <a:miter lim="800000"/>
            <a:headEnd/>
            <a:tailEnd/>
          </a:ln>
        </p:spPr>
        <p:txBody>
          <a:bodyPr>
            <a:spAutoFit/>
          </a:bodyPr>
          <a:lstStyle/>
          <a:p>
            <a:pPr eaLnBrk="1" hangingPunct="1"/>
            <a:r>
              <a:rPr lang="en-US" sz="1200">
                <a:latin typeface="Calibri" pitchFamily="34" charset="0"/>
              </a:rPr>
              <a:t>Short-Term Outcomes</a:t>
            </a:r>
          </a:p>
        </p:txBody>
      </p:sp>
      <p:sp>
        <p:nvSpPr>
          <p:cNvPr id="80904" name="TextBox 10"/>
          <p:cNvSpPr txBox="1">
            <a:spLocks noChangeArrowheads="1"/>
          </p:cNvSpPr>
          <p:nvPr/>
        </p:nvSpPr>
        <p:spPr bwMode="auto">
          <a:xfrm>
            <a:off x="5943600" y="4343400"/>
            <a:ext cx="990600" cy="639763"/>
          </a:xfrm>
          <a:prstGeom prst="rect">
            <a:avLst/>
          </a:prstGeom>
          <a:noFill/>
          <a:ln w="9525">
            <a:noFill/>
            <a:miter lim="800000"/>
            <a:headEnd/>
            <a:tailEnd/>
          </a:ln>
        </p:spPr>
        <p:txBody>
          <a:bodyPr>
            <a:spAutoFit/>
          </a:bodyPr>
          <a:lstStyle/>
          <a:p>
            <a:pPr eaLnBrk="1" hangingPunct="1"/>
            <a:r>
              <a:rPr lang="en-US" sz="1200">
                <a:latin typeface="Calibri" pitchFamily="34" charset="0"/>
              </a:rPr>
              <a:t>Intermediate Outcomes</a:t>
            </a:r>
          </a:p>
        </p:txBody>
      </p:sp>
      <p:sp>
        <p:nvSpPr>
          <p:cNvPr id="80905" name="TextBox 11"/>
          <p:cNvSpPr txBox="1">
            <a:spLocks noChangeArrowheads="1"/>
          </p:cNvSpPr>
          <p:nvPr/>
        </p:nvSpPr>
        <p:spPr bwMode="auto">
          <a:xfrm>
            <a:off x="5257800" y="3657600"/>
            <a:ext cx="990600" cy="457200"/>
          </a:xfrm>
          <a:prstGeom prst="rect">
            <a:avLst/>
          </a:prstGeom>
          <a:noFill/>
          <a:ln w="9525">
            <a:noFill/>
            <a:miter lim="800000"/>
            <a:headEnd/>
            <a:tailEnd/>
          </a:ln>
        </p:spPr>
        <p:txBody>
          <a:bodyPr>
            <a:spAutoFit/>
          </a:bodyPr>
          <a:lstStyle/>
          <a:p>
            <a:pPr algn="ctr" eaLnBrk="1" hangingPunct="1"/>
            <a:r>
              <a:rPr lang="en-US" sz="1200">
                <a:latin typeface="Calibri" pitchFamily="34" charset="0"/>
              </a:rPr>
              <a:t>Long-Term Outcomes</a:t>
            </a:r>
          </a:p>
        </p:txBody>
      </p:sp>
      <p:cxnSp>
        <p:nvCxnSpPr>
          <p:cNvPr id="14" name="Straight Arrow Connector 13"/>
          <p:cNvCxnSpPr/>
          <p:nvPr/>
        </p:nvCxnSpPr>
        <p:spPr>
          <a:xfrm>
            <a:off x="4267200" y="40386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6286500" y="4229100"/>
            <a:ext cx="3048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Flowchart: Connector 30"/>
          <p:cNvSpPr/>
          <p:nvPr/>
        </p:nvSpPr>
        <p:spPr>
          <a:xfrm>
            <a:off x="2743200" y="1371600"/>
            <a:ext cx="5867400" cy="52578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33" name="TextBox 32"/>
          <p:cNvSpPr txBox="1"/>
          <p:nvPr/>
        </p:nvSpPr>
        <p:spPr>
          <a:xfrm>
            <a:off x="7086600" y="3429000"/>
            <a:ext cx="1905000" cy="63976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spAutoFit/>
          </a:bodyPr>
          <a:lstStyle/>
          <a:p>
            <a:pPr eaLnBrk="1" fontAlgn="auto" hangingPunct="1">
              <a:spcBef>
                <a:spcPts val="0"/>
              </a:spcBef>
              <a:spcAft>
                <a:spcPts val="0"/>
              </a:spcAft>
              <a:defRPr/>
            </a:pPr>
            <a:r>
              <a:rPr lang="en-US" sz="1200" dirty="0">
                <a:latin typeface="+mn-lt"/>
              </a:rPr>
              <a:t>The Vertical Strategy: Multigenerational Coaching</a:t>
            </a:r>
          </a:p>
        </p:txBody>
      </p:sp>
      <p:sp>
        <p:nvSpPr>
          <p:cNvPr id="34" name="TextBox 33"/>
          <p:cNvSpPr txBox="1"/>
          <p:nvPr/>
        </p:nvSpPr>
        <p:spPr>
          <a:xfrm>
            <a:off x="7086600" y="4114800"/>
            <a:ext cx="1905000" cy="63976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spAutoFit/>
          </a:bodyPr>
          <a:lstStyle/>
          <a:p>
            <a:pPr eaLnBrk="1" fontAlgn="auto" hangingPunct="1">
              <a:spcBef>
                <a:spcPts val="0"/>
              </a:spcBef>
              <a:spcAft>
                <a:spcPts val="0"/>
              </a:spcAft>
              <a:defRPr/>
            </a:pPr>
            <a:r>
              <a:rPr lang="en-US" sz="1200" dirty="0">
                <a:latin typeface="+mn-lt"/>
              </a:rPr>
              <a:t>The Horizontal Strategy: Problem-Solving Approach</a:t>
            </a:r>
          </a:p>
        </p:txBody>
      </p:sp>
      <p:cxnSp>
        <p:nvCxnSpPr>
          <p:cNvPr id="42" name="Straight Arrow Connector 41"/>
          <p:cNvCxnSpPr/>
          <p:nvPr/>
        </p:nvCxnSpPr>
        <p:spPr>
          <a:xfrm>
            <a:off x="2438400" y="37338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6629400" y="1905000"/>
            <a:ext cx="1524000" cy="27463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spAutoFit/>
          </a:bodyPr>
          <a:lstStyle/>
          <a:p>
            <a:pPr algn="ctr" eaLnBrk="1" fontAlgn="auto" hangingPunct="1">
              <a:spcBef>
                <a:spcPts val="0"/>
              </a:spcBef>
              <a:spcAft>
                <a:spcPts val="0"/>
              </a:spcAft>
              <a:defRPr/>
            </a:pPr>
            <a:r>
              <a:rPr lang="en-US" sz="1200" dirty="0">
                <a:latin typeface="+mn-lt"/>
              </a:rPr>
              <a:t>Family Life Cycle</a:t>
            </a:r>
          </a:p>
        </p:txBody>
      </p:sp>
      <p:sp>
        <p:nvSpPr>
          <p:cNvPr id="49" name="TextBox 48"/>
          <p:cNvSpPr txBox="1"/>
          <p:nvPr/>
        </p:nvSpPr>
        <p:spPr>
          <a:xfrm>
            <a:off x="3124200" y="5791200"/>
            <a:ext cx="1600200" cy="27463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spAutoFit/>
          </a:bodyPr>
          <a:lstStyle/>
          <a:p>
            <a:pPr algn="ctr" eaLnBrk="1" hangingPunct="1"/>
            <a:r>
              <a:rPr lang="en-US" sz="1200">
                <a:latin typeface="Calibri" pitchFamily="34" charset="0"/>
              </a:rPr>
              <a:t>Relational Triangles</a:t>
            </a:r>
          </a:p>
        </p:txBody>
      </p:sp>
      <p:sp>
        <p:nvSpPr>
          <p:cNvPr id="50" name="TextBox 49"/>
          <p:cNvSpPr txBox="1"/>
          <p:nvPr/>
        </p:nvSpPr>
        <p:spPr>
          <a:xfrm>
            <a:off x="2514600" y="990600"/>
            <a:ext cx="2286000" cy="831850"/>
          </a:xfrm>
          <a:prstGeom prst="rect">
            <a:avLst/>
          </a:prstGeom>
          <a:noFill/>
          <a:ln>
            <a:solidFill>
              <a:schemeClr val="accent1">
                <a:shade val="50000"/>
              </a:schemeClr>
            </a:solidFill>
          </a:ln>
        </p:spPr>
        <p:txBody>
          <a:bodyPr>
            <a:spAutoFit/>
          </a:bodyPr>
          <a:lstStyle/>
          <a:p>
            <a:pPr eaLnBrk="1" hangingPunct="1"/>
            <a:r>
              <a:rPr lang="en-US" sz="1200" dirty="0">
                <a:latin typeface="Calibri" pitchFamily="34" charset="0"/>
              </a:rPr>
              <a:t>Individual, </a:t>
            </a:r>
            <a:r>
              <a:rPr lang="en-US" sz="1200" dirty="0" err="1">
                <a:latin typeface="Calibri" pitchFamily="34" charset="0"/>
              </a:rPr>
              <a:t>Family,Community</a:t>
            </a:r>
            <a:r>
              <a:rPr lang="en-US" sz="1200" dirty="0">
                <a:latin typeface="Calibri" pitchFamily="34" charset="0"/>
              </a:rPr>
              <a:t> Risk Factors for Gang Membership/Involvement &amp;        Gang Violence</a:t>
            </a:r>
          </a:p>
        </p:txBody>
      </p:sp>
      <p:sp>
        <p:nvSpPr>
          <p:cNvPr id="53" name="TextBox 52"/>
          <p:cNvSpPr txBox="1"/>
          <p:nvPr/>
        </p:nvSpPr>
        <p:spPr>
          <a:xfrm>
            <a:off x="304800" y="152400"/>
            <a:ext cx="2133600" cy="6308725"/>
          </a:xfrm>
          <a:prstGeom prst="rect">
            <a:avLst/>
          </a:prstGeom>
          <a:noFill/>
          <a:ln>
            <a:solidFill>
              <a:schemeClr val="accent1">
                <a:shade val="50000"/>
                <a:alpha val="58000"/>
              </a:schemeClr>
            </a:solidFill>
          </a:ln>
        </p:spPr>
        <p:txBody>
          <a:bodyPr>
            <a:spAutoFit/>
          </a:bodyPr>
          <a:lstStyle/>
          <a:p>
            <a:pPr marL="457200" indent="-457200" eaLnBrk="1" hangingPunct="1"/>
            <a:r>
              <a:rPr lang="en-US" sz="1200" u="sng" dirty="0">
                <a:latin typeface="Calibri" pitchFamily="34" charset="0"/>
              </a:rPr>
              <a:t>KEY ASSUMPTIONS:</a:t>
            </a:r>
          </a:p>
          <a:p>
            <a:pPr marL="457200" indent="-457200" eaLnBrk="1" hangingPunct="1"/>
            <a:endParaRPr lang="en-US" sz="1200" dirty="0">
              <a:latin typeface="Calibri" pitchFamily="34" charset="0"/>
            </a:endParaRPr>
          </a:p>
          <a:p>
            <a:pPr marL="457200" indent="-457200" eaLnBrk="1" hangingPunct="1">
              <a:buFontTx/>
              <a:buAutoNum type="arabicPeriod"/>
            </a:pPr>
            <a:r>
              <a:rPr lang="en-US" sz="1200" dirty="0">
                <a:latin typeface="Calibri" pitchFamily="34" charset="0"/>
              </a:rPr>
              <a:t>A multi-systemic, multi-level approach is needed to address individual, family, school,  peer,  and community risk factors simultaneously.</a:t>
            </a:r>
          </a:p>
          <a:p>
            <a:pPr marL="457200" indent="-457200" eaLnBrk="1" hangingPunct="1"/>
            <a:r>
              <a:rPr lang="en-US" sz="1200" dirty="0">
                <a:latin typeface="Calibri" pitchFamily="34" charset="0"/>
              </a:rPr>
              <a:t> </a:t>
            </a:r>
          </a:p>
          <a:p>
            <a:pPr marL="457200" indent="-457200" eaLnBrk="1" hangingPunct="1"/>
            <a:r>
              <a:rPr lang="en-US" sz="1200" dirty="0">
                <a:latin typeface="Calibri" pitchFamily="34" charset="0"/>
              </a:rPr>
              <a:t>2.      Youth and families are often disconnected from  multigenerational  family relationships.</a:t>
            </a:r>
          </a:p>
          <a:p>
            <a:pPr marL="457200" indent="-457200" eaLnBrk="1" hangingPunct="1">
              <a:buFontTx/>
              <a:buAutoNum type="arabicPeriod"/>
            </a:pPr>
            <a:endParaRPr lang="en-US" sz="1200" dirty="0">
              <a:latin typeface="Calibri" pitchFamily="34" charset="0"/>
            </a:endParaRPr>
          </a:p>
          <a:p>
            <a:pPr marL="457200" indent="-457200" eaLnBrk="1" hangingPunct="1">
              <a:buFontTx/>
              <a:buAutoNum type="arabicPeriod" startAt="3"/>
            </a:pPr>
            <a:r>
              <a:rPr lang="en-US" sz="1200" dirty="0">
                <a:latin typeface="Calibri" pitchFamily="34" charset="0"/>
              </a:rPr>
              <a:t>Fragmented family structures erode parental/caretaker authority. </a:t>
            </a:r>
          </a:p>
          <a:p>
            <a:pPr marL="457200" indent="-457200" eaLnBrk="1" hangingPunct="1">
              <a:buFontTx/>
              <a:buAutoNum type="arabicPeriod" startAt="3"/>
            </a:pPr>
            <a:endParaRPr lang="en-US" sz="1200" dirty="0">
              <a:latin typeface="Calibri" pitchFamily="34" charset="0"/>
            </a:endParaRPr>
          </a:p>
          <a:p>
            <a:pPr marL="457200" indent="-457200" eaLnBrk="1" hangingPunct="1">
              <a:buFontTx/>
              <a:buAutoNum type="arabicPeriod" startAt="3"/>
            </a:pPr>
            <a:r>
              <a:rPr lang="en-US" sz="1200" dirty="0">
                <a:latin typeface="Calibri" pitchFamily="34" charset="0"/>
              </a:rPr>
              <a:t>The programmatic focus on altering behaviors rather than identity is less likely to reinforce the gang culture.   </a:t>
            </a:r>
          </a:p>
          <a:p>
            <a:pPr marL="457200" indent="-457200" eaLnBrk="1" hangingPunct="1">
              <a:buFontTx/>
              <a:buAutoNum type="arabicPeriod"/>
            </a:pPr>
            <a:endParaRPr lang="en-US" sz="1200" dirty="0">
              <a:latin typeface="Calibri" pitchFamily="34" charset="0"/>
            </a:endParaRPr>
          </a:p>
          <a:p>
            <a:pPr marL="457200" indent="-457200" eaLnBrk="1" hangingPunct="1">
              <a:buFont typeface="Times"/>
              <a:buAutoNum type="arabicPeriod" startAt="5"/>
            </a:pPr>
            <a:r>
              <a:rPr lang="en-US" sz="1200" dirty="0">
                <a:latin typeface="Calibri" pitchFamily="34" charset="0"/>
              </a:rPr>
              <a:t>Youth “differentiated” from the gang culture and connected  to family and/or positive adults are less likely to engage in gang violence.</a:t>
            </a: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ppt_x"/>
                                          </p:val>
                                        </p:tav>
                                        <p:tav tm="100000">
                                          <p:val>
                                            <p:strVal val="#ppt_x"/>
                                          </p:val>
                                        </p:tav>
                                      </p:tavLst>
                                    </p:anim>
                                    <p:anim calcmode="lin" valueType="num">
                                      <p:cBhvr additive="base">
                                        <p:cTn id="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itle 16"/>
          <p:cNvSpPr>
            <a:spLocks noGrp="1"/>
          </p:cNvSpPr>
          <p:nvPr>
            <p:ph type="title" idx="4294967295"/>
          </p:nvPr>
        </p:nvSpPr>
        <p:spPr>
          <a:xfrm>
            <a:off x="457200" y="228600"/>
            <a:ext cx="8229600" cy="685800"/>
          </a:xfrm>
        </p:spPr>
        <p:txBody>
          <a:bodyPr/>
          <a:lstStyle/>
          <a:p>
            <a:pPr algn="r"/>
            <a:r>
              <a:rPr lang="en-US" sz="2800" dirty="0"/>
              <a:t>Details on: The Comprehensive Strategy Components</a:t>
            </a:r>
          </a:p>
        </p:txBody>
      </p:sp>
      <p:sp>
        <p:nvSpPr>
          <p:cNvPr id="202756" name="Rectangle 4">
            <a:hlinkClick r:id="rId3" action="ppaction://hlinksldjump"/>
          </p:cNvPr>
          <p:cNvSpPr>
            <a:spLocks noChangeArrowheads="1"/>
          </p:cNvSpPr>
          <p:nvPr/>
        </p:nvSpPr>
        <p:spPr bwMode="auto">
          <a:xfrm>
            <a:off x="457200" y="1066800"/>
            <a:ext cx="2133600" cy="685800"/>
          </a:xfrm>
          <a:prstGeom prst="rect">
            <a:avLst/>
          </a:prstGeom>
          <a:solidFill>
            <a:srgbClr val="CCFFCC"/>
          </a:solidFill>
          <a:ln w="9525">
            <a:noFill/>
            <a:miter lim="800000"/>
            <a:headEnd/>
            <a:tailEnd/>
          </a:ln>
          <a:effectLst/>
        </p:spPr>
        <p:txBody>
          <a:bodyPr wrap="none" anchor="ctr"/>
          <a:lstStyle/>
          <a:p>
            <a:pPr algn="ctr" eaLnBrk="1" hangingPunct="1"/>
            <a:r>
              <a:rPr lang="en-US" sz="1800" dirty="0">
                <a:latin typeface="Arial" charset="0"/>
                <a:cs typeface="Arial" charset="0"/>
              </a:rPr>
              <a:t>Primary</a:t>
            </a:r>
          </a:p>
          <a:p>
            <a:pPr algn="ctr" eaLnBrk="1" hangingPunct="1"/>
            <a:r>
              <a:rPr lang="en-US" sz="1800" dirty="0">
                <a:latin typeface="Arial" charset="0"/>
                <a:cs typeface="Arial" charset="0"/>
              </a:rPr>
              <a:t>Prevention</a:t>
            </a:r>
          </a:p>
        </p:txBody>
      </p:sp>
      <p:sp>
        <p:nvSpPr>
          <p:cNvPr id="202757" name="Rectangle 5">
            <a:hlinkClick r:id="rId4" action="ppaction://hlinksldjump"/>
          </p:cNvPr>
          <p:cNvSpPr>
            <a:spLocks noChangeArrowheads="1"/>
          </p:cNvSpPr>
          <p:nvPr/>
        </p:nvSpPr>
        <p:spPr bwMode="auto">
          <a:xfrm>
            <a:off x="457200" y="1752600"/>
            <a:ext cx="2133600" cy="685800"/>
          </a:xfrm>
          <a:prstGeom prst="rect">
            <a:avLst/>
          </a:prstGeom>
          <a:solidFill>
            <a:srgbClr val="FF9900"/>
          </a:solidFill>
          <a:ln w="9525">
            <a:noFill/>
            <a:miter lim="800000"/>
            <a:headEnd/>
            <a:tailEnd/>
          </a:ln>
          <a:effectLst/>
        </p:spPr>
        <p:txBody>
          <a:bodyPr wrap="none" anchor="ctr"/>
          <a:lstStyle/>
          <a:p>
            <a:pPr algn="ctr" eaLnBrk="1" hangingPunct="1"/>
            <a:r>
              <a:rPr lang="en-US" sz="1800" dirty="0">
                <a:latin typeface="Arial" charset="0"/>
                <a:cs typeface="Arial" charset="0"/>
              </a:rPr>
              <a:t>Secondary</a:t>
            </a:r>
          </a:p>
          <a:p>
            <a:pPr algn="ctr" eaLnBrk="1" hangingPunct="1"/>
            <a:r>
              <a:rPr lang="en-US" sz="1800" dirty="0">
                <a:latin typeface="Arial" charset="0"/>
                <a:cs typeface="Arial" charset="0"/>
              </a:rPr>
              <a:t>Prevention</a:t>
            </a:r>
          </a:p>
        </p:txBody>
      </p:sp>
      <p:sp>
        <p:nvSpPr>
          <p:cNvPr id="202758" name="Rectangle 6">
            <a:hlinkClick r:id="rId5" action="ppaction://hlinksldjump"/>
          </p:cNvPr>
          <p:cNvSpPr>
            <a:spLocks noChangeArrowheads="1"/>
          </p:cNvSpPr>
          <p:nvPr/>
        </p:nvSpPr>
        <p:spPr bwMode="auto">
          <a:xfrm>
            <a:off x="457200" y="2438400"/>
            <a:ext cx="2133600" cy="685800"/>
          </a:xfrm>
          <a:prstGeom prst="rect">
            <a:avLst/>
          </a:prstGeom>
          <a:solidFill>
            <a:srgbClr val="808000"/>
          </a:solidFill>
          <a:ln w="9525">
            <a:noFill/>
            <a:miter lim="800000"/>
            <a:headEnd/>
            <a:tailEnd/>
          </a:ln>
          <a:effectLst/>
        </p:spPr>
        <p:txBody>
          <a:bodyPr wrap="none" anchor="ctr"/>
          <a:lstStyle/>
          <a:p>
            <a:pPr algn="ctr" eaLnBrk="1" hangingPunct="1"/>
            <a:r>
              <a:rPr lang="en-US" sz="1800" dirty="0">
                <a:latin typeface="Arial" charset="0"/>
                <a:cs typeface="Arial" charset="0"/>
              </a:rPr>
              <a:t>Intervention</a:t>
            </a:r>
          </a:p>
          <a:p>
            <a:pPr algn="ctr" eaLnBrk="1" hangingPunct="1"/>
            <a:r>
              <a:rPr lang="en-US" sz="1800" dirty="0">
                <a:latin typeface="Arial" charset="0"/>
                <a:cs typeface="Arial" charset="0"/>
              </a:rPr>
              <a:t>Violence Interruption</a:t>
            </a:r>
          </a:p>
        </p:txBody>
      </p:sp>
      <p:sp>
        <p:nvSpPr>
          <p:cNvPr id="202759" name="Rectangle 7">
            <a:hlinkClick r:id="rId6" action="ppaction://hlinksldjump"/>
          </p:cNvPr>
          <p:cNvSpPr>
            <a:spLocks noChangeArrowheads="1"/>
          </p:cNvSpPr>
          <p:nvPr/>
        </p:nvSpPr>
        <p:spPr bwMode="auto">
          <a:xfrm>
            <a:off x="457200" y="3124200"/>
            <a:ext cx="2133600" cy="685800"/>
          </a:xfrm>
          <a:prstGeom prst="rect">
            <a:avLst/>
          </a:prstGeom>
          <a:solidFill>
            <a:srgbClr val="CCFFFF"/>
          </a:solidFill>
          <a:ln w="9525">
            <a:noFill/>
            <a:miter lim="800000"/>
            <a:headEnd/>
            <a:tailEnd/>
          </a:ln>
          <a:effectLst/>
        </p:spPr>
        <p:txBody>
          <a:bodyPr wrap="none" anchor="ctr"/>
          <a:lstStyle/>
          <a:p>
            <a:pPr algn="ctr" eaLnBrk="1" hangingPunct="1"/>
            <a:r>
              <a:rPr lang="en-US" sz="1800" dirty="0">
                <a:latin typeface="Arial" charset="0"/>
                <a:cs typeface="Arial" charset="0"/>
              </a:rPr>
              <a:t>Intervention</a:t>
            </a:r>
          </a:p>
          <a:p>
            <a:pPr algn="ctr" eaLnBrk="1" hangingPunct="1"/>
            <a:r>
              <a:rPr lang="en-US" sz="1800" dirty="0">
                <a:latin typeface="Arial" charset="0"/>
                <a:cs typeface="Arial" charset="0"/>
              </a:rPr>
              <a:t>Case Management</a:t>
            </a:r>
          </a:p>
        </p:txBody>
      </p:sp>
      <p:sp>
        <p:nvSpPr>
          <p:cNvPr id="202760" name="Rectangle 8">
            <a:hlinkClick r:id="rId7" action="ppaction://hlinksldjump"/>
          </p:cNvPr>
          <p:cNvSpPr>
            <a:spLocks noChangeArrowheads="1"/>
          </p:cNvSpPr>
          <p:nvPr/>
        </p:nvSpPr>
        <p:spPr bwMode="auto">
          <a:xfrm>
            <a:off x="457200" y="3810000"/>
            <a:ext cx="2133600" cy="685800"/>
          </a:xfrm>
          <a:prstGeom prst="rect">
            <a:avLst/>
          </a:prstGeom>
          <a:solidFill>
            <a:srgbClr val="FF0000"/>
          </a:solidFill>
          <a:ln w="9525">
            <a:noFill/>
            <a:miter lim="800000"/>
            <a:headEnd/>
            <a:tailEnd/>
          </a:ln>
          <a:effectLst/>
        </p:spPr>
        <p:txBody>
          <a:bodyPr wrap="none" anchor="ctr"/>
          <a:lstStyle/>
          <a:p>
            <a:pPr algn="ctr" eaLnBrk="1" hangingPunct="1"/>
            <a:r>
              <a:rPr lang="en-US" sz="1800" dirty="0">
                <a:latin typeface="Arial" charset="0"/>
                <a:cs typeface="Arial" charset="0"/>
              </a:rPr>
              <a:t>Community</a:t>
            </a:r>
          </a:p>
          <a:p>
            <a:pPr algn="ctr" eaLnBrk="1" hangingPunct="1"/>
            <a:r>
              <a:rPr lang="en-US" sz="1800" dirty="0">
                <a:latin typeface="Arial" charset="0"/>
                <a:cs typeface="Arial" charset="0"/>
              </a:rPr>
              <a:t>Engagement</a:t>
            </a:r>
          </a:p>
        </p:txBody>
      </p:sp>
      <p:sp>
        <p:nvSpPr>
          <p:cNvPr id="202761" name="Rectangle 9">
            <a:hlinkClick r:id="rId8" action="ppaction://hlinksldjump"/>
          </p:cNvPr>
          <p:cNvSpPr>
            <a:spLocks noChangeArrowheads="1"/>
          </p:cNvSpPr>
          <p:nvPr/>
        </p:nvSpPr>
        <p:spPr bwMode="auto">
          <a:xfrm>
            <a:off x="457200" y="4495800"/>
            <a:ext cx="2133600" cy="685800"/>
          </a:xfrm>
          <a:prstGeom prst="rect">
            <a:avLst/>
          </a:prstGeom>
          <a:solidFill>
            <a:schemeClr val="accent1"/>
          </a:solidFill>
          <a:ln w="9525">
            <a:noFill/>
            <a:miter lim="800000"/>
            <a:headEnd/>
            <a:tailEnd/>
          </a:ln>
          <a:effectLst/>
        </p:spPr>
        <p:txBody>
          <a:bodyPr wrap="none" anchor="ctr"/>
          <a:lstStyle/>
          <a:p>
            <a:pPr algn="ctr" eaLnBrk="1" hangingPunct="1"/>
            <a:r>
              <a:rPr lang="en-US" sz="1800">
                <a:latin typeface="Calibri" pitchFamily="34" charset="0"/>
                <a:cs typeface="Arial" charset="0"/>
              </a:rPr>
              <a:t>Suppression</a:t>
            </a:r>
          </a:p>
        </p:txBody>
      </p:sp>
      <p:sp>
        <p:nvSpPr>
          <p:cNvPr id="202762" name="Rectangle 10">
            <a:hlinkClick r:id="rId8" action="ppaction://hlinksldjump"/>
          </p:cNvPr>
          <p:cNvSpPr>
            <a:spLocks noChangeArrowheads="1"/>
          </p:cNvSpPr>
          <p:nvPr/>
        </p:nvSpPr>
        <p:spPr bwMode="auto">
          <a:xfrm>
            <a:off x="457200" y="5181600"/>
            <a:ext cx="2133600" cy="685800"/>
          </a:xfrm>
          <a:prstGeom prst="rect">
            <a:avLst/>
          </a:prstGeom>
          <a:solidFill>
            <a:srgbClr val="008080"/>
          </a:solidFill>
          <a:ln w="9525">
            <a:noFill/>
            <a:miter lim="800000"/>
            <a:headEnd/>
            <a:tailEnd/>
          </a:ln>
          <a:effectLst/>
        </p:spPr>
        <p:txBody>
          <a:bodyPr wrap="none" anchor="ctr"/>
          <a:lstStyle/>
          <a:p>
            <a:pPr algn="ctr" eaLnBrk="1" hangingPunct="1"/>
            <a:r>
              <a:rPr lang="en-US" sz="1800" dirty="0">
                <a:latin typeface="Calibri" pitchFamily="34" charset="0"/>
                <a:cs typeface="Arial" charset="0"/>
              </a:rPr>
              <a:t>Summer Night Lights</a:t>
            </a:r>
          </a:p>
        </p:txBody>
      </p:sp>
      <p:sp>
        <p:nvSpPr>
          <p:cNvPr id="202763" name="Rectangle 11">
            <a:hlinkClick r:id="rId8" action="ppaction://hlinksldjump"/>
          </p:cNvPr>
          <p:cNvSpPr>
            <a:spLocks noChangeArrowheads="1"/>
          </p:cNvSpPr>
          <p:nvPr/>
        </p:nvSpPr>
        <p:spPr bwMode="auto">
          <a:xfrm>
            <a:off x="457200" y="5867400"/>
            <a:ext cx="2133600" cy="685800"/>
          </a:xfrm>
          <a:prstGeom prst="rect">
            <a:avLst/>
          </a:prstGeom>
          <a:solidFill>
            <a:srgbClr val="FFCC00"/>
          </a:solidFill>
          <a:ln w="9525">
            <a:noFill/>
            <a:miter lim="800000"/>
            <a:headEnd/>
            <a:tailEnd/>
          </a:ln>
          <a:effectLst/>
        </p:spPr>
        <p:txBody>
          <a:bodyPr wrap="none" anchor="ctr"/>
          <a:lstStyle/>
          <a:p>
            <a:pPr algn="ctr" eaLnBrk="1" hangingPunct="1"/>
            <a:r>
              <a:rPr lang="en-US" sz="1800" dirty="0">
                <a:latin typeface="Calibri" pitchFamily="34" charset="0"/>
                <a:cs typeface="Arial" charset="0"/>
              </a:rPr>
              <a:t>Evaluation</a:t>
            </a:r>
          </a:p>
        </p:txBody>
      </p:sp>
      <p:sp>
        <p:nvSpPr>
          <p:cNvPr id="11" name="Text Placeholder 10"/>
          <p:cNvSpPr>
            <a:spLocks noGrp="1"/>
          </p:cNvSpPr>
          <p:nvPr>
            <p:ph type="body" idx="4294967295"/>
          </p:nvPr>
        </p:nvSpPr>
        <p:spPr>
          <a:xfrm>
            <a:off x="2590800" y="1447800"/>
            <a:ext cx="3733800" cy="1600200"/>
          </a:xfrm>
        </p:spPr>
        <p:txBody>
          <a:bodyPr/>
          <a:lstStyle/>
          <a:p>
            <a:pPr>
              <a:buNone/>
            </a:pPr>
            <a:r>
              <a:rPr lang="en-US" sz="1000" dirty="0" smtClean="0">
                <a:solidFill>
                  <a:schemeClr val="bg1"/>
                </a:solidFill>
              </a:rPr>
              <a:t>Primary</a:t>
            </a:r>
            <a:r>
              <a:rPr lang="en-US" sz="1000" baseline="0" dirty="0" smtClean="0">
                <a:solidFill>
                  <a:schemeClr val="bg1"/>
                </a:solidFill>
              </a:rPr>
              <a:t> Prevention</a:t>
            </a:r>
            <a:endParaRPr lang="en-US" sz="1000" dirty="0" smtClean="0">
              <a:solidFill>
                <a:schemeClr val="bg1"/>
              </a:solidFill>
            </a:endParaRPr>
          </a:p>
          <a:p>
            <a:pPr>
              <a:buNone/>
            </a:pPr>
            <a:r>
              <a:rPr lang="en-US" sz="1000" dirty="0" smtClean="0">
                <a:solidFill>
                  <a:schemeClr val="bg1"/>
                </a:solidFill>
              </a:rPr>
              <a:t>Secondary Prevention</a:t>
            </a:r>
          </a:p>
          <a:p>
            <a:pPr>
              <a:buNone/>
            </a:pPr>
            <a:r>
              <a:rPr lang="en-US" sz="1000" dirty="0" smtClean="0">
                <a:solidFill>
                  <a:schemeClr val="bg1"/>
                </a:solidFill>
              </a:rPr>
              <a:t>Intervention Violence Interruption</a:t>
            </a:r>
          </a:p>
          <a:p>
            <a:pPr>
              <a:buNone/>
            </a:pPr>
            <a:r>
              <a:rPr lang="en-US" sz="1000" dirty="0" smtClean="0">
                <a:solidFill>
                  <a:schemeClr val="bg1"/>
                </a:solidFill>
              </a:rPr>
              <a:t>Intervention Case Management</a:t>
            </a:r>
          </a:p>
          <a:p>
            <a:pPr>
              <a:buNone/>
            </a:pPr>
            <a:r>
              <a:rPr lang="en-US" sz="1000" dirty="0" smtClean="0">
                <a:solidFill>
                  <a:schemeClr val="bg1"/>
                </a:solidFill>
              </a:rPr>
              <a:t>Community Engagement</a:t>
            </a:r>
          </a:p>
          <a:p>
            <a:pPr>
              <a:buNone/>
            </a:pPr>
            <a:r>
              <a:rPr lang="en-US" sz="1000" dirty="0" smtClean="0">
                <a:solidFill>
                  <a:schemeClr val="bg1"/>
                </a:solidFill>
              </a:rPr>
              <a:t>Suppression</a:t>
            </a:r>
          </a:p>
          <a:p>
            <a:pPr>
              <a:buNone/>
            </a:pPr>
            <a:r>
              <a:rPr lang="en-US" sz="1000" dirty="0" smtClean="0">
                <a:solidFill>
                  <a:schemeClr val="bg1"/>
                </a:solidFill>
              </a:rPr>
              <a:t>Summer Night Lights</a:t>
            </a:r>
          </a:p>
          <a:p>
            <a:pPr>
              <a:buNone/>
            </a:pPr>
            <a:r>
              <a:rPr lang="en-US" sz="1000" dirty="0" smtClean="0">
                <a:solidFill>
                  <a:schemeClr val="bg1"/>
                </a:solidFill>
              </a:rPr>
              <a:t>Evaluation</a:t>
            </a:r>
            <a:endParaRPr lang="en-US" sz="1000" dirty="0">
              <a:solidFill>
                <a:schemeClr val="bg1"/>
              </a:solidFill>
            </a:endParaRPr>
          </a:p>
        </p:txBody>
      </p:sp>
    </p:spTree>
  </p:cSld>
  <p:clrMapOvr>
    <a:masterClrMapping/>
  </p:clrMapOvr>
  <p:transition>
    <p:cover dir="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EAE08C"/>
      </a:lt1>
      <a:dk2>
        <a:srgbClr val="003366"/>
      </a:dk2>
      <a:lt2>
        <a:srgbClr val="EAEAEA"/>
      </a:lt2>
      <a:accent1>
        <a:srgbClr val="FFFFFF"/>
      </a:accent1>
      <a:accent2>
        <a:srgbClr val="DDDDDD"/>
      </a:accent2>
      <a:accent3>
        <a:srgbClr val="F3EDC5"/>
      </a:accent3>
      <a:accent4>
        <a:srgbClr val="000000"/>
      </a:accent4>
      <a:accent5>
        <a:srgbClr val="FFFFFF"/>
      </a:accent5>
      <a:accent6>
        <a:srgbClr val="C8C8C8"/>
      </a:accent6>
      <a:hlink>
        <a:srgbClr val="336699"/>
      </a:hlink>
      <a:folHlink>
        <a:srgbClr val="9A00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587</TotalTime>
  <Words>2305</Words>
  <Application>Microsoft Office PowerPoint</Application>
  <PresentationFormat>On-screen Show (4:3)</PresentationFormat>
  <Paragraphs>600</Paragraphs>
  <Slides>25</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Blank Presentation</vt:lpstr>
      <vt:lpstr>Worksheet</vt:lpstr>
      <vt:lpstr>National Forum On Youth Violence Prevention</vt:lpstr>
      <vt:lpstr>LOS ANGELES GANG INFORMATION</vt:lpstr>
      <vt:lpstr>HISTORY OF PROGRAMS IN LA</vt:lpstr>
      <vt:lpstr>FOCUSING ON HIGH GANG VIOLENCE AREAS</vt:lpstr>
      <vt:lpstr>GRYD ZONE SNAPSHOT</vt:lpstr>
      <vt:lpstr>THE LOS ANGELES GRYD COMPREHENSIVE STRATEGY</vt:lpstr>
      <vt:lpstr>Challenge of a Comprehensive Strategy</vt:lpstr>
      <vt:lpstr>Theory of Change for the GRYD Comprehensive Strategy</vt:lpstr>
      <vt:lpstr>Details on: The Comprehensive Strategy Components</vt:lpstr>
      <vt:lpstr>Now: Primary Prevention</vt:lpstr>
      <vt:lpstr>Now: Secondary Prevention</vt:lpstr>
      <vt:lpstr>Now: Secondary Prevention</vt:lpstr>
      <vt:lpstr>Now: Intervention Violence Interruption</vt:lpstr>
      <vt:lpstr>Now: Intervention Violence Interruption</vt:lpstr>
      <vt:lpstr>Slide 15</vt:lpstr>
      <vt:lpstr>Slide 16</vt:lpstr>
      <vt:lpstr>Now: Intervention Violence Interruption</vt:lpstr>
      <vt:lpstr>Now: Intervention Case Management</vt:lpstr>
      <vt:lpstr>Now: Community Engagement</vt:lpstr>
      <vt:lpstr>Now: Suppression</vt:lpstr>
      <vt:lpstr>Now: Summer Night Lights</vt:lpstr>
      <vt:lpstr>Now: Summer Night Lights</vt:lpstr>
      <vt:lpstr>Now: Evaluation Highlights</vt:lpstr>
      <vt:lpstr>Now: Evaluation Highlights</vt:lpstr>
      <vt:lpstr>Los Angeles Mayor Antonio Villaraigosa Office of Gang Reduction and Youth Development</vt:lpstr>
    </vt:vector>
  </TitlesOfParts>
  <Company>yeye productions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Comprehensive, Cohesive Community Response to Gang Violence</dc:title>
  <dc:creator>guillermo cespedes</dc:creator>
  <cp:lastModifiedBy>Scott Buckley</cp:lastModifiedBy>
  <cp:revision>72</cp:revision>
  <dcterms:created xsi:type="dcterms:W3CDTF">2011-06-05T23:59:01Z</dcterms:created>
  <dcterms:modified xsi:type="dcterms:W3CDTF">2011-12-13T17:14:10Z</dcterms:modified>
</cp:coreProperties>
</file>